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7" r:id="rId3"/>
    <p:sldId id="296" r:id="rId4"/>
    <p:sldId id="295" r:id="rId5"/>
    <p:sldId id="291" r:id="rId6"/>
    <p:sldId id="259" r:id="rId7"/>
    <p:sldId id="297" r:id="rId8"/>
    <p:sldId id="298" r:id="rId9"/>
    <p:sldId id="299" r:id="rId10"/>
    <p:sldId id="292" r:id="rId11"/>
    <p:sldId id="300" r:id="rId12"/>
    <p:sldId id="301" r:id="rId13"/>
    <p:sldId id="302" r:id="rId14"/>
    <p:sldId id="303" r:id="rId15"/>
    <p:sldId id="293" r:id="rId16"/>
    <p:sldId id="304" r:id="rId17"/>
    <p:sldId id="305" r:id="rId18"/>
    <p:sldId id="306" r:id="rId19"/>
    <p:sldId id="307" r:id="rId20"/>
    <p:sldId id="294" r:id="rId21"/>
    <p:sldId id="308" r:id="rId22"/>
    <p:sldId id="309" r:id="rId23"/>
    <p:sldId id="313" r:id="rId24"/>
    <p:sldId id="290" r:id="rId25"/>
    <p:sldId id="310" r:id="rId26"/>
    <p:sldId id="312" r:id="rId27"/>
    <p:sldId id="31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26E3E35-A8F0-4D5C-A1A9-D2DEF9FCBC49}">
          <p14:sldIdLst>
            <p14:sldId id="256"/>
            <p14:sldId id="257"/>
            <p14:sldId id="296"/>
            <p14:sldId id="295"/>
            <p14:sldId id="291"/>
            <p14:sldId id="259"/>
            <p14:sldId id="297"/>
            <p14:sldId id="298"/>
            <p14:sldId id="299"/>
            <p14:sldId id="292"/>
            <p14:sldId id="300"/>
            <p14:sldId id="301"/>
            <p14:sldId id="302"/>
            <p14:sldId id="303"/>
            <p14:sldId id="293"/>
            <p14:sldId id="304"/>
            <p14:sldId id="305"/>
            <p14:sldId id="306"/>
            <p14:sldId id="307"/>
            <p14:sldId id="294"/>
            <p14:sldId id="308"/>
            <p14:sldId id="309"/>
            <p14:sldId id="313"/>
            <p14:sldId id="290"/>
            <p14:sldId id="310"/>
            <p14:sldId id="312"/>
            <p14:sldId id="31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546E41-2E92-4CE5-1CF0-64FBDC478397}" v="1" dt="2024-03-08T13:37:49.377"/>
    <p1510:client id="{97DE6080-F491-4258-880B-2D462F62DA07}" v="803" dt="2024-03-09T05:05:29.007"/>
    <p1510:client id="{C6416DD4-D1B3-62B9-528F-191716F52739}" v="2520" dt="2024-03-09T06:03:31.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diagrams/_rels/data3.xml.rels><?xml version="1.0" encoding="UTF-8" standalone="yes"?>
<Relationships xmlns="http://schemas.openxmlformats.org/package/2006/relationships"><Relationship Id="rId8" Type="http://schemas.openxmlformats.org/officeDocument/2006/relationships/image" Target="../media/image53.svg"/><Relationship Id="rId3" Type="http://schemas.openxmlformats.org/officeDocument/2006/relationships/image" Target="../media/image48.png"/><Relationship Id="rId7" Type="http://schemas.openxmlformats.org/officeDocument/2006/relationships/image" Target="../media/image52.png"/><Relationship Id="rId2" Type="http://schemas.openxmlformats.org/officeDocument/2006/relationships/image" Target="../media/image47.svg"/><Relationship Id="rId1" Type="http://schemas.openxmlformats.org/officeDocument/2006/relationships/image" Target="../media/image46.png"/><Relationship Id="rId6" Type="http://schemas.openxmlformats.org/officeDocument/2006/relationships/image" Target="../media/image51.svg"/><Relationship Id="rId5" Type="http://schemas.openxmlformats.org/officeDocument/2006/relationships/image" Target="../media/image50.png"/><Relationship Id="rId10" Type="http://schemas.openxmlformats.org/officeDocument/2006/relationships/image" Target="../media/image55.svg"/><Relationship Id="rId4" Type="http://schemas.openxmlformats.org/officeDocument/2006/relationships/image" Target="../media/image49.svg"/><Relationship Id="rId9" Type="http://schemas.openxmlformats.org/officeDocument/2006/relationships/image" Target="../media/image54.png"/></Relationships>
</file>

<file path=ppt/diagrams/_rels/drawing3.xml.rels><?xml version="1.0" encoding="UTF-8" standalone="yes"?>
<Relationships xmlns="http://schemas.openxmlformats.org/package/2006/relationships"><Relationship Id="rId8" Type="http://schemas.openxmlformats.org/officeDocument/2006/relationships/image" Target="../media/image53.svg"/><Relationship Id="rId3" Type="http://schemas.openxmlformats.org/officeDocument/2006/relationships/image" Target="../media/image48.png"/><Relationship Id="rId7" Type="http://schemas.openxmlformats.org/officeDocument/2006/relationships/image" Target="../media/image52.png"/><Relationship Id="rId2" Type="http://schemas.openxmlformats.org/officeDocument/2006/relationships/image" Target="../media/image47.svg"/><Relationship Id="rId1" Type="http://schemas.openxmlformats.org/officeDocument/2006/relationships/image" Target="../media/image46.png"/><Relationship Id="rId6" Type="http://schemas.openxmlformats.org/officeDocument/2006/relationships/image" Target="../media/image51.svg"/><Relationship Id="rId5" Type="http://schemas.openxmlformats.org/officeDocument/2006/relationships/image" Target="../media/image50.png"/><Relationship Id="rId10" Type="http://schemas.openxmlformats.org/officeDocument/2006/relationships/image" Target="../media/image55.svg"/><Relationship Id="rId4" Type="http://schemas.openxmlformats.org/officeDocument/2006/relationships/image" Target="../media/image49.svg"/><Relationship Id="rId9" Type="http://schemas.openxmlformats.org/officeDocument/2006/relationships/image" Target="../media/image54.pn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a:alpha val="0"/>
      </a:schemeClr>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391E584-9438-4D35-84AD-3D540CA84E7B}" type="doc">
      <dgm:prSet loTypeId="urn:microsoft.com/office/officeart/2008/layout/VerticalCurvedList" loCatId="list" qsTypeId="urn:microsoft.com/office/officeart/2005/8/quickstyle/simple1" qsCatId="simple" csTypeId="urn:microsoft.com/office/officeart/2005/8/colors/accent0_2" csCatId="mainScheme" phldr="1"/>
      <dgm:spPr/>
      <dgm:t>
        <a:bodyPr/>
        <a:lstStyle/>
        <a:p>
          <a:endParaRPr lang="en-US"/>
        </a:p>
      </dgm:t>
    </dgm:pt>
    <dgm:pt modelId="{4B5A215A-6918-45AF-94B6-03C3C2496B65}">
      <dgm:prSet phldrT="[Text]"/>
      <dgm:spPr>
        <a:solidFill>
          <a:schemeClr val="bg1">
            <a:lumMod val="85000"/>
          </a:schemeClr>
        </a:solidFill>
      </dgm:spPr>
      <dgm:t>
        <a:bodyPr/>
        <a:lstStyle/>
        <a:p>
          <a:r>
            <a:rPr lang="en-US"/>
            <a:t>Simple recommender</a:t>
          </a:r>
        </a:p>
      </dgm:t>
    </dgm:pt>
    <dgm:pt modelId="{8A884BDB-DD51-4DB7-A7ED-7EE11D687EE3}" type="parTrans" cxnId="{B9522C57-0712-4F56-811E-C67F0144838A}">
      <dgm:prSet/>
      <dgm:spPr/>
      <dgm:t>
        <a:bodyPr/>
        <a:lstStyle/>
        <a:p>
          <a:endParaRPr lang="en-US"/>
        </a:p>
      </dgm:t>
    </dgm:pt>
    <dgm:pt modelId="{BD29DB81-5C1F-4A25-8CB8-B0228B67CCAF}" type="sibTrans" cxnId="{B9522C57-0712-4F56-811E-C67F0144838A}">
      <dgm:prSet/>
      <dgm:spPr/>
      <dgm:t>
        <a:bodyPr/>
        <a:lstStyle/>
        <a:p>
          <a:endParaRPr lang="en-US"/>
        </a:p>
      </dgm:t>
    </dgm:pt>
    <dgm:pt modelId="{2FEE68F5-D9BB-43B0-842F-C4A014C16B07}">
      <dgm:prSet phldrT="[Text]"/>
      <dgm:spPr>
        <a:solidFill>
          <a:schemeClr val="bg1">
            <a:lumMod val="85000"/>
          </a:schemeClr>
        </a:solidFill>
      </dgm:spPr>
      <dgm:t>
        <a:bodyPr/>
        <a:lstStyle/>
        <a:p>
          <a:r>
            <a:rPr lang="en-US"/>
            <a:t>Movie Description-Based Recommender</a:t>
          </a:r>
        </a:p>
      </dgm:t>
    </dgm:pt>
    <dgm:pt modelId="{0EA674D3-08AC-4C8B-A9EB-42D2079E9B26}" type="parTrans" cxnId="{F1100359-498D-4163-AAE2-04CB1A782075}">
      <dgm:prSet/>
      <dgm:spPr/>
      <dgm:t>
        <a:bodyPr/>
        <a:lstStyle/>
        <a:p>
          <a:endParaRPr lang="en-US"/>
        </a:p>
      </dgm:t>
    </dgm:pt>
    <dgm:pt modelId="{4F83032F-139D-4150-9D42-795175A702D8}" type="sibTrans" cxnId="{F1100359-498D-4163-AAE2-04CB1A782075}">
      <dgm:prSet/>
      <dgm:spPr/>
      <dgm:t>
        <a:bodyPr/>
        <a:lstStyle/>
        <a:p>
          <a:endParaRPr lang="en-US"/>
        </a:p>
      </dgm:t>
    </dgm:pt>
    <dgm:pt modelId="{D8274546-3FAC-44CE-BB03-48B54B9B69FF}">
      <dgm:prSet phldrT="[Text]"/>
      <dgm:spPr>
        <a:solidFill>
          <a:schemeClr val="bg1">
            <a:lumMod val="85000"/>
          </a:schemeClr>
        </a:solidFill>
      </dgm:spPr>
      <dgm:t>
        <a:bodyPr/>
        <a:lstStyle/>
        <a:p>
          <a:pPr>
            <a:buClrTx/>
            <a:buSzTx/>
            <a:buFontTx/>
            <a:buNone/>
          </a:pPr>
          <a:r>
            <a:rPr kumimoji="0" lang="en-US" altLang="en-US" b="0" i="0" u="none" strike="noStrike" cap="none" normalizeH="0" baseline="0">
              <a:ln/>
              <a:effectLst/>
              <a:latin typeface="Arial Unicode MS"/>
              <a:cs typeface="Courier New" panose="02070309020205020404" pitchFamily="49" charset="0"/>
            </a:rPr>
            <a:t>Metadata-Based Recommender</a:t>
          </a:r>
          <a:endParaRPr lang="en-US" b="0"/>
        </a:p>
      </dgm:t>
    </dgm:pt>
    <dgm:pt modelId="{8C2BD066-7F66-428E-A4FD-B8EA2C65E8D6}" type="parTrans" cxnId="{7294E8E5-AE48-4B84-88BD-CC42CE97496F}">
      <dgm:prSet/>
      <dgm:spPr/>
      <dgm:t>
        <a:bodyPr/>
        <a:lstStyle/>
        <a:p>
          <a:endParaRPr lang="en-US"/>
        </a:p>
      </dgm:t>
    </dgm:pt>
    <dgm:pt modelId="{0DDA5DEE-1AFA-469A-8AA6-040D360A4F99}" type="sibTrans" cxnId="{7294E8E5-AE48-4B84-88BD-CC42CE97496F}">
      <dgm:prSet/>
      <dgm:spPr/>
      <dgm:t>
        <a:bodyPr/>
        <a:lstStyle/>
        <a:p>
          <a:endParaRPr lang="en-US"/>
        </a:p>
      </dgm:t>
    </dgm:pt>
    <dgm:pt modelId="{E6949E7A-3D58-468C-ADF0-B6F84A10D8B4}">
      <dgm:prSet phldrT="[Text]"/>
      <dgm:spPr>
        <a:solidFill>
          <a:schemeClr val="bg1">
            <a:lumMod val="85000"/>
          </a:schemeClr>
        </a:solidFill>
      </dgm:spPr>
      <dgm:t>
        <a:bodyPr/>
        <a:lstStyle/>
        <a:p>
          <a:pPr>
            <a:buClrTx/>
            <a:buSzTx/>
            <a:buFontTx/>
            <a:buNone/>
          </a:pPr>
          <a:r>
            <a:rPr lang="en-US"/>
            <a:t>Enhanced Recommender Incorporating Popularity and Ratings</a:t>
          </a:r>
        </a:p>
      </dgm:t>
    </dgm:pt>
    <dgm:pt modelId="{D24222BC-02F9-43A1-8770-6676220EE7CD}" type="parTrans" cxnId="{77AE16FB-6A51-4818-B8FC-79B33F4956A7}">
      <dgm:prSet/>
      <dgm:spPr/>
      <dgm:t>
        <a:bodyPr/>
        <a:lstStyle/>
        <a:p>
          <a:endParaRPr lang="en-US"/>
        </a:p>
      </dgm:t>
    </dgm:pt>
    <dgm:pt modelId="{D2F2A588-DF0A-43F2-A581-7839EA43896A}" type="sibTrans" cxnId="{77AE16FB-6A51-4818-B8FC-79B33F4956A7}">
      <dgm:prSet/>
      <dgm:spPr/>
      <dgm:t>
        <a:bodyPr/>
        <a:lstStyle/>
        <a:p>
          <a:endParaRPr lang="en-US"/>
        </a:p>
      </dgm:t>
    </dgm:pt>
    <dgm:pt modelId="{7DFC6C88-3D83-4FC9-BE30-A0313190F67E}" type="pres">
      <dgm:prSet presAssocID="{6391E584-9438-4D35-84AD-3D540CA84E7B}" presName="Name0" presStyleCnt="0">
        <dgm:presLayoutVars>
          <dgm:chMax val="7"/>
          <dgm:chPref val="7"/>
          <dgm:dir/>
        </dgm:presLayoutVars>
      </dgm:prSet>
      <dgm:spPr/>
    </dgm:pt>
    <dgm:pt modelId="{54FBFAFC-A572-4A75-890F-4DC1C4836157}" type="pres">
      <dgm:prSet presAssocID="{6391E584-9438-4D35-84AD-3D540CA84E7B}" presName="Name1" presStyleCnt="0"/>
      <dgm:spPr/>
    </dgm:pt>
    <dgm:pt modelId="{F46DF000-2E96-474E-AC82-429B6816D21C}" type="pres">
      <dgm:prSet presAssocID="{6391E584-9438-4D35-84AD-3D540CA84E7B}" presName="cycle" presStyleCnt="0"/>
      <dgm:spPr/>
    </dgm:pt>
    <dgm:pt modelId="{3B4C2846-7000-4B11-90BF-B5003FED321E}" type="pres">
      <dgm:prSet presAssocID="{6391E584-9438-4D35-84AD-3D540CA84E7B}" presName="srcNode" presStyleLbl="node1" presStyleIdx="0" presStyleCnt="4"/>
      <dgm:spPr/>
    </dgm:pt>
    <dgm:pt modelId="{A6384A4D-B807-46B2-A6D0-7DDC74749CC4}" type="pres">
      <dgm:prSet presAssocID="{6391E584-9438-4D35-84AD-3D540CA84E7B}" presName="conn" presStyleLbl="parChTrans1D2" presStyleIdx="0" presStyleCnt="1" custFlipVert="1" custScaleX="10192" custScaleY="2665" custLinFactNeighborX="6622" custLinFactNeighborY="47630"/>
      <dgm:spPr/>
    </dgm:pt>
    <dgm:pt modelId="{B99684DE-10E8-4D58-9477-84721538223D}" type="pres">
      <dgm:prSet presAssocID="{6391E584-9438-4D35-84AD-3D540CA84E7B}" presName="extraNode" presStyleLbl="node1" presStyleIdx="0" presStyleCnt="4"/>
      <dgm:spPr/>
    </dgm:pt>
    <dgm:pt modelId="{21CBA536-5850-4E55-8DC4-BC87BA21C5BD}" type="pres">
      <dgm:prSet presAssocID="{6391E584-9438-4D35-84AD-3D540CA84E7B}" presName="dstNode" presStyleLbl="node1" presStyleIdx="0" presStyleCnt="4"/>
      <dgm:spPr/>
    </dgm:pt>
    <dgm:pt modelId="{4E27DC52-1C91-43C3-B039-0D34ED04C8CC}" type="pres">
      <dgm:prSet presAssocID="{4B5A215A-6918-45AF-94B6-03C3C2496B65}" presName="text_1" presStyleLbl="node1" presStyleIdx="0" presStyleCnt="4">
        <dgm:presLayoutVars>
          <dgm:bulletEnabled val="1"/>
        </dgm:presLayoutVars>
      </dgm:prSet>
      <dgm:spPr/>
    </dgm:pt>
    <dgm:pt modelId="{57BCD60A-2ACA-47B5-A75D-A7100A70A8A2}" type="pres">
      <dgm:prSet presAssocID="{4B5A215A-6918-45AF-94B6-03C3C2496B65}" presName="accent_1" presStyleCnt="0"/>
      <dgm:spPr/>
    </dgm:pt>
    <dgm:pt modelId="{1AFA4067-1ADE-4A76-A8DC-4846A62E4AAD}" type="pres">
      <dgm:prSet presAssocID="{4B5A215A-6918-45AF-94B6-03C3C2496B65}" presName="accentRepeatNode" presStyleLbl="solidFgAcc1" presStyleIdx="0" presStyleCnt="4"/>
      <dgm:spPr/>
    </dgm:pt>
    <dgm:pt modelId="{14634A7F-AFE3-46FF-BE9D-3458A511BB34}" type="pres">
      <dgm:prSet presAssocID="{2FEE68F5-D9BB-43B0-842F-C4A014C16B07}" presName="text_2" presStyleLbl="node1" presStyleIdx="1" presStyleCnt="4">
        <dgm:presLayoutVars>
          <dgm:bulletEnabled val="1"/>
        </dgm:presLayoutVars>
      </dgm:prSet>
      <dgm:spPr/>
    </dgm:pt>
    <dgm:pt modelId="{68AF27FF-BA0D-48CE-A6FD-1FC28E524C28}" type="pres">
      <dgm:prSet presAssocID="{2FEE68F5-D9BB-43B0-842F-C4A014C16B07}" presName="accent_2" presStyleCnt="0"/>
      <dgm:spPr/>
    </dgm:pt>
    <dgm:pt modelId="{CDE62DFB-3E5C-463F-A4AB-6283909EA23E}" type="pres">
      <dgm:prSet presAssocID="{2FEE68F5-D9BB-43B0-842F-C4A014C16B07}" presName="accentRepeatNode" presStyleLbl="solidFgAcc1" presStyleIdx="1" presStyleCnt="4"/>
      <dgm:spPr/>
    </dgm:pt>
    <dgm:pt modelId="{19D9E0A9-0505-4FB3-9B5F-40664EA02144}" type="pres">
      <dgm:prSet presAssocID="{D8274546-3FAC-44CE-BB03-48B54B9B69FF}" presName="text_3" presStyleLbl="node1" presStyleIdx="2" presStyleCnt="4">
        <dgm:presLayoutVars>
          <dgm:bulletEnabled val="1"/>
        </dgm:presLayoutVars>
      </dgm:prSet>
      <dgm:spPr/>
    </dgm:pt>
    <dgm:pt modelId="{A07A9515-12AD-4841-B30F-1555A3A5D308}" type="pres">
      <dgm:prSet presAssocID="{D8274546-3FAC-44CE-BB03-48B54B9B69FF}" presName="accent_3" presStyleCnt="0"/>
      <dgm:spPr/>
    </dgm:pt>
    <dgm:pt modelId="{2DB8F7CE-7CED-48CA-BD5E-4E78721BEBF3}" type="pres">
      <dgm:prSet presAssocID="{D8274546-3FAC-44CE-BB03-48B54B9B69FF}" presName="accentRepeatNode" presStyleLbl="solidFgAcc1" presStyleIdx="2" presStyleCnt="4"/>
      <dgm:spPr/>
    </dgm:pt>
    <dgm:pt modelId="{A4646CDD-B50A-4D2B-8712-512E7ED3339B}" type="pres">
      <dgm:prSet presAssocID="{E6949E7A-3D58-468C-ADF0-B6F84A10D8B4}" presName="text_4" presStyleLbl="node1" presStyleIdx="3" presStyleCnt="4">
        <dgm:presLayoutVars>
          <dgm:bulletEnabled val="1"/>
        </dgm:presLayoutVars>
      </dgm:prSet>
      <dgm:spPr/>
    </dgm:pt>
    <dgm:pt modelId="{776163C3-CF16-4255-9B3B-6B6A0AD229CB}" type="pres">
      <dgm:prSet presAssocID="{E6949E7A-3D58-468C-ADF0-B6F84A10D8B4}" presName="accent_4" presStyleCnt="0"/>
      <dgm:spPr/>
    </dgm:pt>
    <dgm:pt modelId="{A82F6C68-2977-49CD-B9E8-D3DF34132981}" type="pres">
      <dgm:prSet presAssocID="{E6949E7A-3D58-468C-ADF0-B6F84A10D8B4}" presName="accentRepeatNode" presStyleLbl="solidFgAcc1" presStyleIdx="3" presStyleCnt="4"/>
      <dgm:spPr/>
    </dgm:pt>
  </dgm:ptLst>
  <dgm:cxnLst>
    <dgm:cxn modelId="{1941663C-AD06-440F-ACA5-530A37AD7C74}" type="presOf" srcId="{2FEE68F5-D9BB-43B0-842F-C4A014C16B07}" destId="{14634A7F-AFE3-46FF-BE9D-3458A511BB34}" srcOrd="0" destOrd="0" presId="urn:microsoft.com/office/officeart/2008/layout/VerticalCurvedList"/>
    <dgm:cxn modelId="{94DFAE69-0CF7-4DD4-8931-35B86405CDDE}" type="presOf" srcId="{6391E584-9438-4D35-84AD-3D540CA84E7B}" destId="{7DFC6C88-3D83-4FC9-BE30-A0313190F67E}" srcOrd="0" destOrd="0" presId="urn:microsoft.com/office/officeart/2008/layout/VerticalCurvedList"/>
    <dgm:cxn modelId="{B9522C57-0712-4F56-811E-C67F0144838A}" srcId="{6391E584-9438-4D35-84AD-3D540CA84E7B}" destId="{4B5A215A-6918-45AF-94B6-03C3C2496B65}" srcOrd="0" destOrd="0" parTransId="{8A884BDB-DD51-4DB7-A7ED-7EE11D687EE3}" sibTransId="{BD29DB81-5C1F-4A25-8CB8-B0228B67CCAF}"/>
    <dgm:cxn modelId="{F1100359-498D-4163-AAE2-04CB1A782075}" srcId="{6391E584-9438-4D35-84AD-3D540CA84E7B}" destId="{2FEE68F5-D9BB-43B0-842F-C4A014C16B07}" srcOrd="1" destOrd="0" parTransId="{0EA674D3-08AC-4C8B-A9EB-42D2079E9B26}" sibTransId="{4F83032F-139D-4150-9D42-795175A702D8}"/>
    <dgm:cxn modelId="{AB725FA5-4404-45D1-9623-1111C9D1F580}" type="presOf" srcId="{BD29DB81-5C1F-4A25-8CB8-B0228B67CCAF}" destId="{A6384A4D-B807-46B2-A6D0-7DDC74749CC4}" srcOrd="0" destOrd="0" presId="urn:microsoft.com/office/officeart/2008/layout/VerticalCurvedList"/>
    <dgm:cxn modelId="{C33ABFAB-2F40-4301-9025-FFF2B54C047E}" type="presOf" srcId="{E6949E7A-3D58-468C-ADF0-B6F84A10D8B4}" destId="{A4646CDD-B50A-4D2B-8712-512E7ED3339B}" srcOrd="0" destOrd="0" presId="urn:microsoft.com/office/officeart/2008/layout/VerticalCurvedList"/>
    <dgm:cxn modelId="{4E678DE3-BEBF-49A5-86F8-9B1962AB7C0E}" type="presOf" srcId="{D8274546-3FAC-44CE-BB03-48B54B9B69FF}" destId="{19D9E0A9-0505-4FB3-9B5F-40664EA02144}" srcOrd="0" destOrd="0" presId="urn:microsoft.com/office/officeart/2008/layout/VerticalCurvedList"/>
    <dgm:cxn modelId="{7294E8E5-AE48-4B84-88BD-CC42CE97496F}" srcId="{6391E584-9438-4D35-84AD-3D540CA84E7B}" destId="{D8274546-3FAC-44CE-BB03-48B54B9B69FF}" srcOrd="2" destOrd="0" parTransId="{8C2BD066-7F66-428E-A4FD-B8EA2C65E8D6}" sibTransId="{0DDA5DEE-1AFA-469A-8AA6-040D360A4F99}"/>
    <dgm:cxn modelId="{3637F6F5-23D3-4030-AEDB-116E1B6D307A}" type="presOf" srcId="{4B5A215A-6918-45AF-94B6-03C3C2496B65}" destId="{4E27DC52-1C91-43C3-B039-0D34ED04C8CC}" srcOrd="0" destOrd="0" presId="urn:microsoft.com/office/officeart/2008/layout/VerticalCurvedList"/>
    <dgm:cxn modelId="{77AE16FB-6A51-4818-B8FC-79B33F4956A7}" srcId="{6391E584-9438-4D35-84AD-3D540CA84E7B}" destId="{E6949E7A-3D58-468C-ADF0-B6F84A10D8B4}" srcOrd="3" destOrd="0" parTransId="{D24222BC-02F9-43A1-8770-6676220EE7CD}" sibTransId="{D2F2A588-DF0A-43F2-A581-7839EA43896A}"/>
    <dgm:cxn modelId="{4F2B2E0D-7241-4B8A-9A64-42AA268F8066}" type="presParOf" srcId="{7DFC6C88-3D83-4FC9-BE30-A0313190F67E}" destId="{54FBFAFC-A572-4A75-890F-4DC1C4836157}" srcOrd="0" destOrd="0" presId="urn:microsoft.com/office/officeart/2008/layout/VerticalCurvedList"/>
    <dgm:cxn modelId="{2F40BFFF-3C35-43EC-A24A-CC35ABEF1375}" type="presParOf" srcId="{54FBFAFC-A572-4A75-890F-4DC1C4836157}" destId="{F46DF000-2E96-474E-AC82-429B6816D21C}" srcOrd="0" destOrd="0" presId="urn:microsoft.com/office/officeart/2008/layout/VerticalCurvedList"/>
    <dgm:cxn modelId="{FE552F66-ADB8-4FEE-9C7F-F503C4C3A99C}" type="presParOf" srcId="{F46DF000-2E96-474E-AC82-429B6816D21C}" destId="{3B4C2846-7000-4B11-90BF-B5003FED321E}" srcOrd="0" destOrd="0" presId="urn:microsoft.com/office/officeart/2008/layout/VerticalCurvedList"/>
    <dgm:cxn modelId="{A82D628B-361B-4F35-94F5-2A151CCB2744}" type="presParOf" srcId="{F46DF000-2E96-474E-AC82-429B6816D21C}" destId="{A6384A4D-B807-46B2-A6D0-7DDC74749CC4}" srcOrd="1" destOrd="0" presId="urn:microsoft.com/office/officeart/2008/layout/VerticalCurvedList"/>
    <dgm:cxn modelId="{5289984F-028F-4616-973E-F1581A30D0AE}" type="presParOf" srcId="{F46DF000-2E96-474E-AC82-429B6816D21C}" destId="{B99684DE-10E8-4D58-9477-84721538223D}" srcOrd="2" destOrd="0" presId="urn:microsoft.com/office/officeart/2008/layout/VerticalCurvedList"/>
    <dgm:cxn modelId="{2F0E714D-685E-4F34-9D60-814C9DC75C34}" type="presParOf" srcId="{F46DF000-2E96-474E-AC82-429B6816D21C}" destId="{21CBA536-5850-4E55-8DC4-BC87BA21C5BD}" srcOrd="3" destOrd="0" presId="urn:microsoft.com/office/officeart/2008/layout/VerticalCurvedList"/>
    <dgm:cxn modelId="{D3256AC5-740B-4379-A1C4-6D26E18E8811}" type="presParOf" srcId="{54FBFAFC-A572-4A75-890F-4DC1C4836157}" destId="{4E27DC52-1C91-43C3-B039-0D34ED04C8CC}" srcOrd="1" destOrd="0" presId="urn:microsoft.com/office/officeart/2008/layout/VerticalCurvedList"/>
    <dgm:cxn modelId="{B2425441-E19C-4BAF-B236-5F0686A4A59D}" type="presParOf" srcId="{54FBFAFC-A572-4A75-890F-4DC1C4836157}" destId="{57BCD60A-2ACA-47B5-A75D-A7100A70A8A2}" srcOrd="2" destOrd="0" presId="urn:microsoft.com/office/officeart/2008/layout/VerticalCurvedList"/>
    <dgm:cxn modelId="{203C5509-F8B5-485E-B548-366BDAAF8263}" type="presParOf" srcId="{57BCD60A-2ACA-47B5-A75D-A7100A70A8A2}" destId="{1AFA4067-1ADE-4A76-A8DC-4846A62E4AAD}" srcOrd="0" destOrd="0" presId="urn:microsoft.com/office/officeart/2008/layout/VerticalCurvedList"/>
    <dgm:cxn modelId="{01B4F177-0F27-4441-8811-86083AC0AEA4}" type="presParOf" srcId="{54FBFAFC-A572-4A75-890F-4DC1C4836157}" destId="{14634A7F-AFE3-46FF-BE9D-3458A511BB34}" srcOrd="3" destOrd="0" presId="urn:microsoft.com/office/officeart/2008/layout/VerticalCurvedList"/>
    <dgm:cxn modelId="{1E10DB26-CEBC-48E5-A177-9B2A1463D0CF}" type="presParOf" srcId="{54FBFAFC-A572-4A75-890F-4DC1C4836157}" destId="{68AF27FF-BA0D-48CE-A6FD-1FC28E524C28}" srcOrd="4" destOrd="0" presId="urn:microsoft.com/office/officeart/2008/layout/VerticalCurvedList"/>
    <dgm:cxn modelId="{7D47A3A4-EE8D-4075-A751-7A933A565B25}" type="presParOf" srcId="{68AF27FF-BA0D-48CE-A6FD-1FC28E524C28}" destId="{CDE62DFB-3E5C-463F-A4AB-6283909EA23E}" srcOrd="0" destOrd="0" presId="urn:microsoft.com/office/officeart/2008/layout/VerticalCurvedList"/>
    <dgm:cxn modelId="{8134CE5F-CE8F-450E-83BF-89A142571C2C}" type="presParOf" srcId="{54FBFAFC-A572-4A75-890F-4DC1C4836157}" destId="{19D9E0A9-0505-4FB3-9B5F-40664EA02144}" srcOrd="5" destOrd="0" presId="urn:microsoft.com/office/officeart/2008/layout/VerticalCurvedList"/>
    <dgm:cxn modelId="{E15A3794-DF22-4609-A6B2-DE039A2782DF}" type="presParOf" srcId="{54FBFAFC-A572-4A75-890F-4DC1C4836157}" destId="{A07A9515-12AD-4841-B30F-1555A3A5D308}" srcOrd="6" destOrd="0" presId="urn:microsoft.com/office/officeart/2008/layout/VerticalCurvedList"/>
    <dgm:cxn modelId="{2D3BEC1D-63CF-4B05-873C-B356FB67D43A}" type="presParOf" srcId="{A07A9515-12AD-4841-B30F-1555A3A5D308}" destId="{2DB8F7CE-7CED-48CA-BD5E-4E78721BEBF3}" srcOrd="0" destOrd="0" presId="urn:microsoft.com/office/officeart/2008/layout/VerticalCurvedList"/>
    <dgm:cxn modelId="{0BB122D2-B9EA-4263-9B50-311240CD35EE}" type="presParOf" srcId="{54FBFAFC-A572-4A75-890F-4DC1C4836157}" destId="{A4646CDD-B50A-4D2B-8712-512E7ED3339B}" srcOrd="7" destOrd="0" presId="urn:microsoft.com/office/officeart/2008/layout/VerticalCurvedList"/>
    <dgm:cxn modelId="{7D56330E-1C07-41AE-BC25-E5413BC302F9}" type="presParOf" srcId="{54FBFAFC-A572-4A75-890F-4DC1C4836157}" destId="{776163C3-CF16-4255-9B3B-6B6A0AD229CB}" srcOrd="8" destOrd="0" presId="urn:microsoft.com/office/officeart/2008/layout/VerticalCurvedList"/>
    <dgm:cxn modelId="{12137A60-F531-45ED-9AD6-72DEA1FA589C}" type="presParOf" srcId="{776163C3-CF16-4255-9B3B-6B6A0AD229CB}" destId="{A82F6C68-2977-49CD-B9E8-D3DF34132981}"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6391E584-9438-4D35-84AD-3D540CA84E7B}" type="doc">
      <dgm:prSet loTypeId="urn:microsoft.com/office/officeart/2008/layout/VerticalCurvedList" loCatId="list" qsTypeId="urn:microsoft.com/office/officeart/2005/8/quickstyle/simple1" qsCatId="simple" csTypeId="urn:microsoft.com/office/officeart/2005/8/colors/accent0_2" csCatId="mainScheme" phldr="1"/>
      <dgm:spPr/>
      <dgm:t>
        <a:bodyPr/>
        <a:lstStyle/>
        <a:p>
          <a:endParaRPr lang="en-US"/>
        </a:p>
      </dgm:t>
    </dgm:pt>
    <dgm:pt modelId="{4B5A215A-6918-45AF-94B6-03C3C2496B65}">
      <dgm:prSet phldrT="[Text]"/>
      <dgm:spPr>
        <a:solidFill>
          <a:schemeClr val="bg1">
            <a:lumMod val="85000"/>
          </a:schemeClr>
        </a:solidFill>
      </dgm:spPr>
      <dgm:t>
        <a:bodyPr/>
        <a:lstStyle/>
        <a:p>
          <a:r>
            <a:rPr lang="en-US"/>
            <a:t>Weighted Rating</a:t>
          </a:r>
        </a:p>
      </dgm:t>
    </dgm:pt>
    <dgm:pt modelId="{8A884BDB-DD51-4DB7-A7ED-7EE11D687EE3}" type="parTrans" cxnId="{B9522C57-0712-4F56-811E-C67F0144838A}">
      <dgm:prSet/>
      <dgm:spPr/>
      <dgm:t>
        <a:bodyPr/>
        <a:lstStyle/>
        <a:p>
          <a:endParaRPr lang="en-US"/>
        </a:p>
      </dgm:t>
    </dgm:pt>
    <dgm:pt modelId="{BD29DB81-5C1F-4A25-8CB8-B0228B67CCAF}" type="sibTrans" cxnId="{B9522C57-0712-4F56-811E-C67F0144838A}">
      <dgm:prSet/>
      <dgm:spPr/>
      <dgm:t>
        <a:bodyPr/>
        <a:lstStyle/>
        <a:p>
          <a:endParaRPr lang="en-US"/>
        </a:p>
      </dgm:t>
    </dgm:pt>
    <dgm:pt modelId="{2FEE68F5-D9BB-43B0-842F-C4A014C16B07}">
      <dgm:prSet phldrT="[Text]"/>
      <dgm:spPr>
        <a:solidFill>
          <a:schemeClr val="bg1">
            <a:lumMod val="85000"/>
          </a:schemeClr>
        </a:solidFill>
      </dgm:spPr>
      <dgm:t>
        <a:bodyPr/>
        <a:lstStyle/>
        <a:p>
          <a:r>
            <a:rPr lang="en-US">
              <a:solidFill>
                <a:schemeClr val="tx1"/>
              </a:solidFill>
            </a:rPr>
            <a:t>TFIDF + Cosine similarity</a:t>
          </a:r>
        </a:p>
      </dgm:t>
    </dgm:pt>
    <dgm:pt modelId="{0EA674D3-08AC-4C8B-A9EB-42D2079E9B26}" type="parTrans" cxnId="{F1100359-498D-4163-AAE2-04CB1A782075}">
      <dgm:prSet/>
      <dgm:spPr/>
      <dgm:t>
        <a:bodyPr/>
        <a:lstStyle/>
        <a:p>
          <a:endParaRPr lang="en-US"/>
        </a:p>
      </dgm:t>
    </dgm:pt>
    <dgm:pt modelId="{4F83032F-139D-4150-9D42-795175A702D8}" type="sibTrans" cxnId="{F1100359-498D-4163-AAE2-04CB1A782075}">
      <dgm:prSet/>
      <dgm:spPr/>
      <dgm:t>
        <a:bodyPr/>
        <a:lstStyle/>
        <a:p>
          <a:endParaRPr lang="en-US"/>
        </a:p>
      </dgm:t>
    </dgm:pt>
    <dgm:pt modelId="{D8274546-3FAC-44CE-BB03-48B54B9B69FF}">
      <dgm:prSet phldrT="[Text]"/>
      <dgm:spPr>
        <a:solidFill>
          <a:schemeClr val="bg1">
            <a:lumMod val="85000"/>
          </a:schemeClr>
        </a:solidFill>
      </dgm:spPr>
      <dgm:t>
        <a:bodyPr/>
        <a:lstStyle/>
        <a:p>
          <a:pPr>
            <a:buClrTx/>
            <a:buSzTx/>
            <a:buFontTx/>
            <a:buNone/>
          </a:pPr>
          <a:r>
            <a:rPr lang="en-US">
              <a:solidFill>
                <a:schemeClr val="tx1"/>
              </a:solidFill>
            </a:rPr>
            <a:t>TFIDF + Cosine similarity + Count Vectorizer</a:t>
          </a:r>
          <a:endParaRPr lang="en-US" b="0">
            <a:solidFill>
              <a:schemeClr val="tx1"/>
            </a:solidFill>
          </a:endParaRPr>
        </a:p>
      </dgm:t>
    </dgm:pt>
    <dgm:pt modelId="{8C2BD066-7F66-428E-A4FD-B8EA2C65E8D6}" type="parTrans" cxnId="{7294E8E5-AE48-4B84-88BD-CC42CE97496F}">
      <dgm:prSet/>
      <dgm:spPr/>
      <dgm:t>
        <a:bodyPr/>
        <a:lstStyle/>
        <a:p>
          <a:endParaRPr lang="en-US"/>
        </a:p>
      </dgm:t>
    </dgm:pt>
    <dgm:pt modelId="{0DDA5DEE-1AFA-469A-8AA6-040D360A4F99}" type="sibTrans" cxnId="{7294E8E5-AE48-4B84-88BD-CC42CE97496F}">
      <dgm:prSet/>
      <dgm:spPr/>
      <dgm:t>
        <a:bodyPr/>
        <a:lstStyle/>
        <a:p>
          <a:endParaRPr lang="en-US"/>
        </a:p>
      </dgm:t>
    </dgm:pt>
    <dgm:pt modelId="{E6949E7A-3D58-468C-ADF0-B6F84A10D8B4}">
      <dgm:prSet phldrT="[Text]"/>
      <dgm:spPr>
        <a:solidFill>
          <a:schemeClr val="bg1">
            <a:lumMod val="85000"/>
          </a:schemeClr>
        </a:solidFill>
      </dgm:spPr>
      <dgm:t>
        <a:bodyPr/>
        <a:lstStyle/>
        <a:p>
          <a:pPr>
            <a:buClrTx/>
            <a:buSzTx/>
            <a:buFontTx/>
            <a:buNone/>
          </a:pPr>
          <a:r>
            <a:rPr lang="en-US">
              <a:solidFill>
                <a:schemeClr val="tx1"/>
              </a:solidFill>
            </a:rPr>
            <a:t>Weighted Rating + XX percentile</a:t>
          </a:r>
        </a:p>
      </dgm:t>
    </dgm:pt>
    <dgm:pt modelId="{D24222BC-02F9-43A1-8770-6676220EE7CD}" type="parTrans" cxnId="{77AE16FB-6A51-4818-B8FC-79B33F4956A7}">
      <dgm:prSet/>
      <dgm:spPr/>
      <dgm:t>
        <a:bodyPr/>
        <a:lstStyle/>
        <a:p>
          <a:endParaRPr lang="en-US"/>
        </a:p>
      </dgm:t>
    </dgm:pt>
    <dgm:pt modelId="{D2F2A588-DF0A-43F2-A581-7839EA43896A}" type="sibTrans" cxnId="{77AE16FB-6A51-4818-B8FC-79B33F4956A7}">
      <dgm:prSet/>
      <dgm:spPr/>
      <dgm:t>
        <a:bodyPr/>
        <a:lstStyle/>
        <a:p>
          <a:endParaRPr lang="en-US"/>
        </a:p>
      </dgm:t>
    </dgm:pt>
    <dgm:pt modelId="{7DFC6C88-3D83-4FC9-BE30-A0313190F67E}" type="pres">
      <dgm:prSet presAssocID="{6391E584-9438-4D35-84AD-3D540CA84E7B}" presName="Name0" presStyleCnt="0">
        <dgm:presLayoutVars>
          <dgm:chMax val="7"/>
          <dgm:chPref val="7"/>
          <dgm:dir/>
        </dgm:presLayoutVars>
      </dgm:prSet>
      <dgm:spPr/>
    </dgm:pt>
    <dgm:pt modelId="{54FBFAFC-A572-4A75-890F-4DC1C4836157}" type="pres">
      <dgm:prSet presAssocID="{6391E584-9438-4D35-84AD-3D540CA84E7B}" presName="Name1" presStyleCnt="0"/>
      <dgm:spPr/>
    </dgm:pt>
    <dgm:pt modelId="{F46DF000-2E96-474E-AC82-429B6816D21C}" type="pres">
      <dgm:prSet presAssocID="{6391E584-9438-4D35-84AD-3D540CA84E7B}" presName="cycle" presStyleCnt="0"/>
      <dgm:spPr/>
    </dgm:pt>
    <dgm:pt modelId="{3B4C2846-7000-4B11-90BF-B5003FED321E}" type="pres">
      <dgm:prSet presAssocID="{6391E584-9438-4D35-84AD-3D540CA84E7B}" presName="srcNode" presStyleLbl="node1" presStyleIdx="0" presStyleCnt="4"/>
      <dgm:spPr/>
    </dgm:pt>
    <dgm:pt modelId="{A6384A4D-B807-46B2-A6D0-7DDC74749CC4}" type="pres">
      <dgm:prSet presAssocID="{6391E584-9438-4D35-84AD-3D540CA84E7B}" presName="conn" presStyleLbl="parChTrans1D2" presStyleIdx="0" presStyleCnt="1" custFlipVert="1" custScaleX="10192" custScaleY="2665" custLinFactNeighborX="6622" custLinFactNeighborY="47630"/>
      <dgm:spPr/>
    </dgm:pt>
    <dgm:pt modelId="{B99684DE-10E8-4D58-9477-84721538223D}" type="pres">
      <dgm:prSet presAssocID="{6391E584-9438-4D35-84AD-3D540CA84E7B}" presName="extraNode" presStyleLbl="node1" presStyleIdx="0" presStyleCnt="4"/>
      <dgm:spPr/>
    </dgm:pt>
    <dgm:pt modelId="{21CBA536-5850-4E55-8DC4-BC87BA21C5BD}" type="pres">
      <dgm:prSet presAssocID="{6391E584-9438-4D35-84AD-3D540CA84E7B}" presName="dstNode" presStyleLbl="node1" presStyleIdx="0" presStyleCnt="4"/>
      <dgm:spPr/>
    </dgm:pt>
    <dgm:pt modelId="{4E27DC52-1C91-43C3-B039-0D34ED04C8CC}" type="pres">
      <dgm:prSet presAssocID="{4B5A215A-6918-45AF-94B6-03C3C2496B65}" presName="text_1" presStyleLbl="node1" presStyleIdx="0" presStyleCnt="4">
        <dgm:presLayoutVars>
          <dgm:bulletEnabled val="1"/>
        </dgm:presLayoutVars>
      </dgm:prSet>
      <dgm:spPr/>
    </dgm:pt>
    <dgm:pt modelId="{57BCD60A-2ACA-47B5-A75D-A7100A70A8A2}" type="pres">
      <dgm:prSet presAssocID="{4B5A215A-6918-45AF-94B6-03C3C2496B65}" presName="accent_1" presStyleCnt="0"/>
      <dgm:spPr/>
    </dgm:pt>
    <dgm:pt modelId="{1AFA4067-1ADE-4A76-A8DC-4846A62E4AAD}" type="pres">
      <dgm:prSet presAssocID="{4B5A215A-6918-45AF-94B6-03C3C2496B65}" presName="accentRepeatNode" presStyleLbl="solidFgAcc1" presStyleIdx="0" presStyleCnt="4"/>
      <dgm:spPr/>
    </dgm:pt>
    <dgm:pt modelId="{14634A7F-AFE3-46FF-BE9D-3458A511BB34}" type="pres">
      <dgm:prSet presAssocID="{2FEE68F5-D9BB-43B0-842F-C4A014C16B07}" presName="text_2" presStyleLbl="node1" presStyleIdx="1" presStyleCnt="4">
        <dgm:presLayoutVars>
          <dgm:bulletEnabled val="1"/>
        </dgm:presLayoutVars>
      </dgm:prSet>
      <dgm:spPr/>
    </dgm:pt>
    <dgm:pt modelId="{68AF27FF-BA0D-48CE-A6FD-1FC28E524C28}" type="pres">
      <dgm:prSet presAssocID="{2FEE68F5-D9BB-43B0-842F-C4A014C16B07}" presName="accent_2" presStyleCnt="0"/>
      <dgm:spPr/>
    </dgm:pt>
    <dgm:pt modelId="{CDE62DFB-3E5C-463F-A4AB-6283909EA23E}" type="pres">
      <dgm:prSet presAssocID="{2FEE68F5-D9BB-43B0-842F-C4A014C16B07}" presName="accentRepeatNode" presStyleLbl="solidFgAcc1" presStyleIdx="1" presStyleCnt="4"/>
      <dgm:spPr/>
    </dgm:pt>
    <dgm:pt modelId="{19D9E0A9-0505-4FB3-9B5F-40664EA02144}" type="pres">
      <dgm:prSet presAssocID="{D8274546-3FAC-44CE-BB03-48B54B9B69FF}" presName="text_3" presStyleLbl="node1" presStyleIdx="2" presStyleCnt="4">
        <dgm:presLayoutVars>
          <dgm:bulletEnabled val="1"/>
        </dgm:presLayoutVars>
      </dgm:prSet>
      <dgm:spPr/>
    </dgm:pt>
    <dgm:pt modelId="{A07A9515-12AD-4841-B30F-1555A3A5D308}" type="pres">
      <dgm:prSet presAssocID="{D8274546-3FAC-44CE-BB03-48B54B9B69FF}" presName="accent_3" presStyleCnt="0"/>
      <dgm:spPr/>
    </dgm:pt>
    <dgm:pt modelId="{2DB8F7CE-7CED-48CA-BD5E-4E78721BEBF3}" type="pres">
      <dgm:prSet presAssocID="{D8274546-3FAC-44CE-BB03-48B54B9B69FF}" presName="accentRepeatNode" presStyleLbl="solidFgAcc1" presStyleIdx="2" presStyleCnt="4"/>
      <dgm:spPr/>
    </dgm:pt>
    <dgm:pt modelId="{A4646CDD-B50A-4D2B-8712-512E7ED3339B}" type="pres">
      <dgm:prSet presAssocID="{E6949E7A-3D58-468C-ADF0-B6F84A10D8B4}" presName="text_4" presStyleLbl="node1" presStyleIdx="3" presStyleCnt="4">
        <dgm:presLayoutVars>
          <dgm:bulletEnabled val="1"/>
        </dgm:presLayoutVars>
      </dgm:prSet>
      <dgm:spPr/>
    </dgm:pt>
    <dgm:pt modelId="{776163C3-CF16-4255-9B3B-6B6A0AD229CB}" type="pres">
      <dgm:prSet presAssocID="{E6949E7A-3D58-468C-ADF0-B6F84A10D8B4}" presName="accent_4" presStyleCnt="0"/>
      <dgm:spPr/>
    </dgm:pt>
    <dgm:pt modelId="{A82F6C68-2977-49CD-B9E8-D3DF34132981}" type="pres">
      <dgm:prSet presAssocID="{E6949E7A-3D58-468C-ADF0-B6F84A10D8B4}" presName="accentRepeatNode" presStyleLbl="solidFgAcc1" presStyleIdx="3" presStyleCnt="4"/>
      <dgm:spPr/>
    </dgm:pt>
  </dgm:ptLst>
  <dgm:cxnLst>
    <dgm:cxn modelId="{1941663C-AD06-440F-ACA5-530A37AD7C74}" type="presOf" srcId="{2FEE68F5-D9BB-43B0-842F-C4A014C16B07}" destId="{14634A7F-AFE3-46FF-BE9D-3458A511BB34}" srcOrd="0" destOrd="0" presId="urn:microsoft.com/office/officeart/2008/layout/VerticalCurvedList"/>
    <dgm:cxn modelId="{94DFAE69-0CF7-4DD4-8931-35B86405CDDE}" type="presOf" srcId="{6391E584-9438-4D35-84AD-3D540CA84E7B}" destId="{7DFC6C88-3D83-4FC9-BE30-A0313190F67E}" srcOrd="0" destOrd="0" presId="urn:microsoft.com/office/officeart/2008/layout/VerticalCurvedList"/>
    <dgm:cxn modelId="{B9522C57-0712-4F56-811E-C67F0144838A}" srcId="{6391E584-9438-4D35-84AD-3D540CA84E7B}" destId="{4B5A215A-6918-45AF-94B6-03C3C2496B65}" srcOrd="0" destOrd="0" parTransId="{8A884BDB-DD51-4DB7-A7ED-7EE11D687EE3}" sibTransId="{BD29DB81-5C1F-4A25-8CB8-B0228B67CCAF}"/>
    <dgm:cxn modelId="{F1100359-498D-4163-AAE2-04CB1A782075}" srcId="{6391E584-9438-4D35-84AD-3D540CA84E7B}" destId="{2FEE68F5-D9BB-43B0-842F-C4A014C16B07}" srcOrd="1" destOrd="0" parTransId="{0EA674D3-08AC-4C8B-A9EB-42D2079E9B26}" sibTransId="{4F83032F-139D-4150-9D42-795175A702D8}"/>
    <dgm:cxn modelId="{AB725FA5-4404-45D1-9623-1111C9D1F580}" type="presOf" srcId="{BD29DB81-5C1F-4A25-8CB8-B0228B67CCAF}" destId="{A6384A4D-B807-46B2-A6D0-7DDC74749CC4}" srcOrd="0" destOrd="0" presId="urn:microsoft.com/office/officeart/2008/layout/VerticalCurvedList"/>
    <dgm:cxn modelId="{C33ABFAB-2F40-4301-9025-FFF2B54C047E}" type="presOf" srcId="{E6949E7A-3D58-468C-ADF0-B6F84A10D8B4}" destId="{A4646CDD-B50A-4D2B-8712-512E7ED3339B}" srcOrd="0" destOrd="0" presId="urn:microsoft.com/office/officeart/2008/layout/VerticalCurvedList"/>
    <dgm:cxn modelId="{4E678DE3-BEBF-49A5-86F8-9B1962AB7C0E}" type="presOf" srcId="{D8274546-3FAC-44CE-BB03-48B54B9B69FF}" destId="{19D9E0A9-0505-4FB3-9B5F-40664EA02144}" srcOrd="0" destOrd="0" presId="urn:microsoft.com/office/officeart/2008/layout/VerticalCurvedList"/>
    <dgm:cxn modelId="{7294E8E5-AE48-4B84-88BD-CC42CE97496F}" srcId="{6391E584-9438-4D35-84AD-3D540CA84E7B}" destId="{D8274546-3FAC-44CE-BB03-48B54B9B69FF}" srcOrd="2" destOrd="0" parTransId="{8C2BD066-7F66-428E-A4FD-B8EA2C65E8D6}" sibTransId="{0DDA5DEE-1AFA-469A-8AA6-040D360A4F99}"/>
    <dgm:cxn modelId="{3637F6F5-23D3-4030-AEDB-116E1B6D307A}" type="presOf" srcId="{4B5A215A-6918-45AF-94B6-03C3C2496B65}" destId="{4E27DC52-1C91-43C3-B039-0D34ED04C8CC}" srcOrd="0" destOrd="0" presId="urn:microsoft.com/office/officeart/2008/layout/VerticalCurvedList"/>
    <dgm:cxn modelId="{77AE16FB-6A51-4818-B8FC-79B33F4956A7}" srcId="{6391E584-9438-4D35-84AD-3D540CA84E7B}" destId="{E6949E7A-3D58-468C-ADF0-B6F84A10D8B4}" srcOrd="3" destOrd="0" parTransId="{D24222BC-02F9-43A1-8770-6676220EE7CD}" sibTransId="{D2F2A588-DF0A-43F2-A581-7839EA43896A}"/>
    <dgm:cxn modelId="{4F2B2E0D-7241-4B8A-9A64-42AA268F8066}" type="presParOf" srcId="{7DFC6C88-3D83-4FC9-BE30-A0313190F67E}" destId="{54FBFAFC-A572-4A75-890F-4DC1C4836157}" srcOrd="0" destOrd="0" presId="urn:microsoft.com/office/officeart/2008/layout/VerticalCurvedList"/>
    <dgm:cxn modelId="{2F40BFFF-3C35-43EC-A24A-CC35ABEF1375}" type="presParOf" srcId="{54FBFAFC-A572-4A75-890F-4DC1C4836157}" destId="{F46DF000-2E96-474E-AC82-429B6816D21C}" srcOrd="0" destOrd="0" presId="urn:microsoft.com/office/officeart/2008/layout/VerticalCurvedList"/>
    <dgm:cxn modelId="{FE552F66-ADB8-4FEE-9C7F-F503C4C3A99C}" type="presParOf" srcId="{F46DF000-2E96-474E-AC82-429B6816D21C}" destId="{3B4C2846-7000-4B11-90BF-B5003FED321E}" srcOrd="0" destOrd="0" presId="urn:microsoft.com/office/officeart/2008/layout/VerticalCurvedList"/>
    <dgm:cxn modelId="{A82D628B-361B-4F35-94F5-2A151CCB2744}" type="presParOf" srcId="{F46DF000-2E96-474E-AC82-429B6816D21C}" destId="{A6384A4D-B807-46B2-A6D0-7DDC74749CC4}" srcOrd="1" destOrd="0" presId="urn:microsoft.com/office/officeart/2008/layout/VerticalCurvedList"/>
    <dgm:cxn modelId="{5289984F-028F-4616-973E-F1581A30D0AE}" type="presParOf" srcId="{F46DF000-2E96-474E-AC82-429B6816D21C}" destId="{B99684DE-10E8-4D58-9477-84721538223D}" srcOrd="2" destOrd="0" presId="urn:microsoft.com/office/officeart/2008/layout/VerticalCurvedList"/>
    <dgm:cxn modelId="{2F0E714D-685E-4F34-9D60-814C9DC75C34}" type="presParOf" srcId="{F46DF000-2E96-474E-AC82-429B6816D21C}" destId="{21CBA536-5850-4E55-8DC4-BC87BA21C5BD}" srcOrd="3" destOrd="0" presId="urn:microsoft.com/office/officeart/2008/layout/VerticalCurvedList"/>
    <dgm:cxn modelId="{D3256AC5-740B-4379-A1C4-6D26E18E8811}" type="presParOf" srcId="{54FBFAFC-A572-4A75-890F-4DC1C4836157}" destId="{4E27DC52-1C91-43C3-B039-0D34ED04C8CC}" srcOrd="1" destOrd="0" presId="urn:microsoft.com/office/officeart/2008/layout/VerticalCurvedList"/>
    <dgm:cxn modelId="{B2425441-E19C-4BAF-B236-5F0686A4A59D}" type="presParOf" srcId="{54FBFAFC-A572-4A75-890F-4DC1C4836157}" destId="{57BCD60A-2ACA-47B5-A75D-A7100A70A8A2}" srcOrd="2" destOrd="0" presId="urn:microsoft.com/office/officeart/2008/layout/VerticalCurvedList"/>
    <dgm:cxn modelId="{203C5509-F8B5-485E-B548-366BDAAF8263}" type="presParOf" srcId="{57BCD60A-2ACA-47B5-A75D-A7100A70A8A2}" destId="{1AFA4067-1ADE-4A76-A8DC-4846A62E4AAD}" srcOrd="0" destOrd="0" presId="urn:microsoft.com/office/officeart/2008/layout/VerticalCurvedList"/>
    <dgm:cxn modelId="{01B4F177-0F27-4441-8811-86083AC0AEA4}" type="presParOf" srcId="{54FBFAFC-A572-4A75-890F-4DC1C4836157}" destId="{14634A7F-AFE3-46FF-BE9D-3458A511BB34}" srcOrd="3" destOrd="0" presId="urn:microsoft.com/office/officeart/2008/layout/VerticalCurvedList"/>
    <dgm:cxn modelId="{1E10DB26-CEBC-48E5-A177-9B2A1463D0CF}" type="presParOf" srcId="{54FBFAFC-A572-4A75-890F-4DC1C4836157}" destId="{68AF27FF-BA0D-48CE-A6FD-1FC28E524C28}" srcOrd="4" destOrd="0" presId="urn:microsoft.com/office/officeart/2008/layout/VerticalCurvedList"/>
    <dgm:cxn modelId="{7D47A3A4-EE8D-4075-A751-7A933A565B25}" type="presParOf" srcId="{68AF27FF-BA0D-48CE-A6FD-1FC28E524C28}" destId="{CDE62DFB-3E5C-463F-A4AB-6283909EA23E}" srcOrd="0" destOrd="0" presId="urn:microsoft.com/office/officeart/2008/layout/VerticalCurvedList"/>
    <dgm:cxn modelId="{8134CE5F-CE8F-450E-83BF-89A142571C2C}" type="presParOf" srcId="{54FBFAFC-A572-4A75-890F-4DC1C4836157}" destId="{19D9E0A9-0505-4FB3-9B5F-40664EA02144}" srcOrd="5" destOrd="0" presId="urn:microsoft.com/office/officeart/2008/layout/VerticalCurvedList"/>
    <dgm:cxn modelId="{E15A3794-DF22-4609-A6B2-DE039A2782DF}" type="presParOf" srcId="{54FBFAFC-A572-4A75-890F-4DC1C4836157}" destId="{A07A9515-12AD-4841-B30F-1555A3A5D308}" srcOrd="6" destOrd="0" presId="urn:microsoft.com/office/officeart/2008/layout/VerticalCurvedList"/>
    <dgm:cxn modelId="{2D3BEC1D-63CF-4B05-873C-B356FB67D43A}" type="presParOf" srcId="{A07A9515-12AD-4841-B30F-1555A3A5D308}" destId="{2DB8F7CE-7CED-48CA-BD5E-4E78721BEBF3}" srcOrd="0" destOrd="0" presId="urn:microsoft.com/office/officeart/2008/layout/VerticalCurvedList"/>
    <dgm:cxn modelId="{0BB122D2-B9EA-4263-9B50-311240CD35EE}" type="presParOf" srcId="{54FBFAFC-A572-4A75-890F-4DC1C4836157}" destId="{A4646CDD-B50A-4D2B-8712-512E7ED3339B}" srcOrd="7" destOrd="0" presId="urn:microsoft.com/office/officeart/2008/layout/VerticalCurvedList"/>
    <dgm:cxn modelId="{7D56330E-1C07-41AE-BC25-E5413BC302F9}" type="presParOf" srcId="{54FBFAFC-A572-4A75-890F-4DC1C4836157}" destId="{776163C3-CF16-4255-9B3B-6B6A0AD229CB}" srcOrd="8" destOrd="0" presId="urn:microsoft.com/office/officeart/2008/layout/VerticalCurvedList"/>
    <dgm:cxn modelId="{12137A60-F531-45ED-9AD6-72DEA1FA589C}" type="presParOf" srcId="{776163C3-CF16-4255-9B3B-6B6A0AD229CB}" destId="{A82F6C68-2977-49CD-B9E8-D3DF34132981}" srcOrd="0" destOrd="0" presId="urn:microsoft.com/office/officeart/2008/layout/VerticalCurvedList"/>
  </dgm:cxnLst>
  <dgm:bg/>
  <dgm:whole/>
  <dgm:extLst>
    <a:ext uri="http://schemas.microsoft.com/office/drawing/2008/diagram">
      <dsp:dataModelExt xmlns:dsp="http://schemas.microsoft.com/office/drawing/2008/diagram" relId="rId11"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D5FACD28-750E-4606-B484-F5C6E618FCC7}" type="doc">
      <dgm:prSet loTypeId="urn:microsoft.com/office/officeart/2018/2/layout/IconLabelList" loCatId="icon" qsTypeId="urn:microsoft.com/office/officeart/2005/8/quickstyle/simple1" qsCatId="simple" csTypeId="urn:microsoft.com/office/officeart/2018/5/colors/Iconchunking_neutralbg_accent6_2" csCatId="accent6" phldr="1"/>
      <dgm:spPr/>
      <dgm:t>
        <a:bodyPr/>
        <a:lstStyle/>
        <a:p>
          <a:endParaRPr lang="en-US"/>
        </a:p>
      </dgm:t>
    </dgm:pt>
    <dgm:pt modelId="{677B95E0-1DE4-4384-A943-24ACB272E552}">
      <dgm:prSet/>
      <dgm:spPr/>
      <dgm:t>
        <a:bodyPr/>
        <a:lstStyle/>
        <a:p>
          <a:pPr>
            <a:lnSpc>
              <a:spcPct val="100000"/>
            </a:lnSpc>
          </a:pPr>
          <a:r>
            <a:rPr lang="en-US" b="1"/>
            <a:t>Enhanced Personalization:</a:t>
          </a:r>
          <a:r>
            <a:rPr lang="en-US"/>
            <a:t> Implement advanced techniques, such as collaborative filtering, to tailor recommendations to individual user interests.</a:t>
          </a:r>
        </a:p>
      </dgm:t>
    </dgm:pt>
    <dgm:pt modelId="{F6E336E3-D492-4C40-BA1C-7C97AEFB331F}" type="parTrans" cxnId="{3DCF1AF4-7EF3-4087-A17C-6D2A59AD9A1E}">
      <dgm:prSet/>
      <dgm:spPr/>
      <dgm:t>
        <a:bodyPr/>
        <a:lstStyle/>
        <a:p>
          <a:endParaRPr lang="en-US"/>
        </a:p>
      </dgm:t>
    </dgm:pt>
    <dgm:pt modelId="{F7F7F051-21E3-4CC7-A646-45BAC3B3CB03}" type="sibTrans" cxnId="{3DCF1AF4-7EF3-4087-A17C-6D2A59AD9A1E}">
      <dgm:prSet/>
      <dgm:spPr/>
      <dgm:t>
        <a:bodyPr/>
        <a:lstStyle/>
        <a:p>
          <a:endParaRPr lang="en-US"/>
        </a:p>
      </dgm:t>
    </dgm:pt>
    <dgm:pt modelId="{B5EE3EC7-8F45-4B17-93E4-E7384B690DEE}">
      <dgm:prSet/>
      <dgm:spPr/>
      <dgm:t>
        <a:bodyPr/>
        <a:lstStyle/>
        <a:p>
          <a:pPr>
            <a:lnSpc>
              <a:spcPct val="100000"/>
            </a:lnSpc>
          </a:pPr>
          <a:r>
            <a:rPr lang="en-US" b="1"/>
            <a:t>Diversity of Recommendations:</a:t>
          </a:r>
          <a:r>
            <a:rPr lang="en-US"/>
            <a:t> Ensure a broader range of content is recommended to users to avoid repetition.</a:t>
          </a:r>
        </a:p>
      </dgm:t>
    </dgm:pt>
    <dgm:pt modelId="{5E957FF4-7FC7-4AF7-89B9-65D9881C6991}" type="parTrans" cxnId="{C99C8A36-44F2-4B44-9AB6-794D125EF9EA}">
      <dgm:prSet/>
      <dgm:spPr/>
      <dgm:t>
        <a:bodyPr/>
        <a:lstStyle/>
        <a:p>
          <a:endParaRPr lang="en-US"/>
        </a:p>
      </dgm:t>
    </dgm:pt>
    <dgm:pt modelId="{D00A29E5-0DD1-4F6D-B9A4-0F3EEE486A63}" type="sibTrans" cxnId="{C99C8A36-44F2-4B44-9AB6-794D125EF9EA}">
      <dgm:prSet/>
      <dgm:spPr/>
      <dgm:t>
        <a:bodyPr/>
        <a:lstStyle/>
        <a:p>
          <a:endParaRPr lang="en-US"/>
        </a:p>
      </dgm:t>
    </dgm:pt>
    <dgm:pt modelId="{C51FD7D6-3802-4C5E-8CDC-0200FF27F6BE}">
      <dgm:prSet/>
      <dgm:spPr/>
      <dgm:t>
        <a:bodyPr/>
        <a:lstStyle/>
        <a:p>
          <a:pPr>
            <a:lnSpc>
              <a:spcPct val="100000"/>
            </a:lnSpc>
          </a:pPr>
          <a:r>
            <a:rPr lang="en-US" b="1"/>
            <a:t>Real-Time Updates:</a:t>
          </a:r>
          <a:r>
            <a:rPr lang="en-US"/>
            <a:t> Incorporate mechanisms for real-time updates of the recommendation model based on user interactions.</a:t>
          </a:r>
        </a:p>
      </dgm:t>
    </dgm:pt>
    <dgm:pt modelId="{1D359611-4E27-43C6-B4CB-604741D890A0}" type="parTrans" cxnId="{AA31B3AB-6211-4CDB-9A89-4FF15A17CEF6}">
      <dgm:prSet/>
      <dgm:spPr/>
      <dgm:t>
        <a:bodyPr/>
        <a:lstStyle/>
        <a:p>
          <a:endParaRPr lang="en-US"/>
        </a:p>
      </dgm:t>
    </dgm:pt>
    <dgm:pt modelId="{E94DC84C-02C3-4D0C-ABB4-DAF3BF8240D7}" type="sibTrans" cxnId="{AA31B3AB-6211-4CDB-9A89-4FF15A17CEF6}">
      <dgm:prSet/>
      <dgm:spPr/>
      <dgm:t>
        <a:bodyPr/>
        <a:lstStyle/>
        <a:p>
          <a:endParaRPr lang="en-US"/>
        </a:p>
      </dgm:t>
    </dgm:pt>
    <dgm:pt modelId="{C0E82CB7-6A2E-4B4C-BD44-CAC69DC4EE5C}">
      <dgm:prSet/>
      <dgm:spPr/>
      <dgm:t>
        <a:bodyPr/>
        <a:lstStyle/>
        <a:p>
          <a:pPr>
            <a:lnSpc>
              <a:spcPct val="100000"/>
            </a:lnSpc>
          </a:pPr>
          <a:r>
            <a:rPr lang="en-US" b="1"/>
            <a:t>Contextual Understanding:</a:t>
          </a:r>
          <a:r>
            <a:rPr lang="en-US"/>
            <a:t> Improve the system's ability to understand contextual factors for more relevant recommendations.</a:t>
          </a:r>
        </a:p>
      </dgm:t>
    </dgm:pt>
    <dgm:pt modelId="{25086A54-17C3-4BC8-9A55-631426329A3B}" type="parTrans" cxnId="{CBB38274-35BA-4C19-AE8B-05236CA9B223}">
      <dgm:prSet/>
      <dgm:spPr/>
      <dgm:t>
        <a:bodyPr/>
        <a:lstStyle/>
        <a:p>
          <a:endParaRPr lang="en-US"/>
        </a:p>
      </dgm:t>
    </dgm:pt>
    <dgm:pt modelId="{7F55D0FD-983A-443F-955D-CE57A8171D8D}" type="sibTrans" cxnId="{CBB38274-35BA-4C19-AE8B-05236CA9B223}">
      <dgm:prSet/>
      <dgm:spPr/>
      <dgm:t>
        <a:bodyPr/>
        <a:lstStyle/>
        <a:p>
          <a:endParaRPr lang="en-US"/>
        </a:p>
      </dgm:t>
    </dgm:pt>
    <dgm:pt modelId="{E0C2442D-E803-409F-B1B8-9E89B3AB20C0}">
      <dgm:prSet/>
      <dgm:spPr/>
      <dgm:t>
        <a:bodyPr/>
        <a:lstStyle/>
        <a:p>
          <a:pPr>
            <a:lnSpc>
              <a:spcPct val="100000"/>
            </a:lnSpc>
          </a:pPr>
          <a:r>
            <a:rPr lang="en-US" b="1"/>
            <a:t>Ethical Considerations:</a:t>
          </a:r>
          <a:r>
            <a:rPr lang="en-US"/>
            <a:t> Integrate ethical considerations to ensure fairness, diversity, and privacy protection in recommendations.</a:t>
          </a:r>
        </a:p>
      </dgm:t>
    </dgm:pt>
    <dgm:pt modelId="{4BDD3A3A-00C9-4804-87A9-0A5A889008C4}" type="parTrans" cxnId="{1C6525C4-70F4-4D0F-80F3-2242A0598EDE}">
      <dgm:prSet/>
      <dgm:spPr/>
      <dgm:t>
        <a:bodyPr/>
        <a:lstStyle/>
        <a:p>
          <a:endParaRPr lang="en-US"/>
        </a:p>
      </dgm:t>
    </dgm:pt>
    <dgm:pt modelId="{6D7D6AF9-02F5-45CA-B5AA-0DA29F115278}" type="sibTrans" cxnId="{1C6525C4-70F4-4D0F-80F3-2242A0598EDE}">
      <dgm:prSet/>
      <dgm:spPr/>
      <dgm:t>
        <a:bodyPr/>
        <a:lstStyle/>
        <a:p>
          <a:endParaRPr lang="en-US"/>
        </a:p>
      </dgm:t>
    </dgm:pt>
    <dgm:pt modelId="{AD3A9DB5-8BBD-4246-BF9E-4C71FF343CC2}" type="pres">
      <dgm:prSet presAssocID="{D5FACD28-750E-4606-B484-F5C6E618FCC7}" presName="root" presStyleCnt="0">
        <dgm:presLayoutVars>
          <dgm:dir/>
          <dgm:resizeHandles val="exact"/>
        </dgm:presLayoutVars>
      </dgm:prSet>
      <dgm:spPr/>
    </dgm:pt>
    <dgm:pt modelId="{EEE38E36-732E-4856-951D-62031A041DAE}" type="pres">
      <dgm:prSet presAssocID="{677B95E0-1DE4-4384-A943-24ACB272E552}" presName="compNode" presStyleCnt="0"/>
      <dgm:spPr/>
    </dgm:pt>
    <dgm:pt modelId="{B8B4D71C-09E7-4172-ACB5-6D16555F3CDF}" type="pres">
      <dgm:prSet presAssocID="{677B95E0-1DE4-4384-A943-24ACB272E55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4D2710C7-EA9F-4B3A-A49E-31301C144E57}" type="pres">
      <dgm:prSet presAssocID="{677B95E0-1DE4-4384-A943-24ACB272E552}" presName="spaceRect" presStyleCnt="0"/>
      <dgm:spPr/>
    </dgm:pt>
    <dgm:pt modelId="{0382CD2B-9398-4D7E-97D0-F326F0024803}" type="pres">
      <dgm:prSet presAssocID="{677B95E0-1DE4-4384-A943-24ACB272E552}" presName="textRect" presStyleLbl="revTx" presStyleIdx="0" presStyleCnt="5">
        <dgm:presLayoutVars>
          <dgm:chMax val="1"/>
          <dgm:chPref val="1"/>
        </dgm:presLayoutVars>
      </dgm:prSet>
      <dgm:spPr/>
    </dgm:pt>
    <dgm:pt modelId="{57E252E0-F873-4342-9727-3597CD0035CB}" type="pres">
      <dgm:prSet presAssocID="{F7F7F051-21E3-4CC7-A646-45BAC3B3CB03}" presName="sibTrans" presStyleCnt="0"/>
      <dgm:spPr/>
    </dgm:pt>
    <dgm:pt modelId="{00C3B060-6C49-4624-86C4-FECC27C725DA}" type="pres">
      <dgm:prSet presAssocID="{B5EE3EC7-8F45-4B17-93E4-E7384B690DEE}" presName="compNode" presStyleCnt="0"/>
      <dgm:spPr/>
    </dgm:pt>
    <dgm:pt modelId="{E4FEEDEC-F9F6-481D-9A5A-3B9C5A5FA7DE}" type="pres">
      <dgm:prSet presAssocID="{B5EE3EC7-8F45-4B17-93E4-E7384B690DEE}"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rketing"/>
        </a:ext>
      </dgm:extLst>
    </dgm:pt>
    <dgm:pt modelId="{53703152-EC7A-45FE-8A6A-5087221C29EE}" type="pres">
      <dgm:prSet presAssocID="{B5EE3EC7-8F45-4B17-93E4-E7384B690DEE}" presName="spaceRect" presStyleCnt="0"/>
      <dgm:spPr/>
    </dgm:pt>
    <dgm:pt modelId="{295257B0-F554-49B2-B609-2F3E22C17441}" type="pres">
      <dgm:prSet presAssocID="{B5EE3EC7-8F45-4B17-93E4-E7384B690DEE}" presName="textRect" presStyleLbl="revTx" presStyleIdx="1" presStyleCnt="5">
        <dgm:presLayoutVars>
          <dgm:chMax val="1"/>
          <dgm:chPref val="1"/>
        </dgm:presLayoutVars>
      </dgm:prSet>
      <dgm:spPr/>
    </dgm:pt>
    <dgm:pt modelId="{2D9C7FEF-DE42-4E81-BC5F-BD1421A4EA31}" type="pres">
      <dgm:prSet presAssocID="{D00A29E5-0DD1-4F6D-B9A4-0F3EEE486A63}" presName="sibTrans" presStyleCnt="0"/>
      <dgm:spPr/>
    </dgm:pt>
    <dgm:pt modelId="{E91D7A87-63D4-4BBB-B9EF-41338E41D44A}" type="pres">
      <dgm:prSet presAssocID="{C51FD7D6-3802-4C5E-8CDC-0200FF27F6BE}" presName="compNode" presStyleCnt="0"/>
      <dgm:spPr/>
    </dgm:pt>
    <dgm:pt modelId="{D4A84CFB-8B0D-4904-BE93-4D6F005ECBCB}" type="pres">
      <dgm:prSet presAssocID="{C51FD7D6-3802-4C5E-8CDC-0200FF27F6BE}"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lowchart"/>
        </a:ext>
      </dgm:extLst>
    </dgm:pt>
    <dgm:pt modelId="{14880930-8C9E-4A68-83D4-F5662D417327}" type="pres">
      <dgm:prSet presAssocID="{C51FD7D6-3802-4C5E-8CDC-0200FF27F6BE}" presName="spaceRect" presStyleCnt="0"/>
      <dgm:spPr/>
    </dgm:pt>
    <dgm:pt modelId="{31A26FE1-D6B1-4C52-9F7C-1CB5D3F6C837}" type="pres">
      <dgm:prSet presAssocID="{C51FD7D6-3802-4C5E-8CDC-0200FF27F6BE}" presName="textRect" presStyleLbl="revTx" presStyleIdx="2" presStyleCnt="5">
        <dgm:presLayoutVars>
          <dgm:chMax val="1"/>
          <dgm:chPref val="1"/>
        </dgm:presLayoutVars>
      </dgm:prSet>
      <dgm:spPr/>
    </dgm:pt>
    <dgm:pt modelId="{62EC6229-F208-4BEB-A46F-076D1AFCCFE0}" type="pres">
      <dgm:prSet presAssocID="{E94DC84C-02C3-4D0C-ABB4-DAF3BF8240D7}" presName="sibTrans" presStyleCnt="0"/>
      <dgm:spPr/>
    </dgm:pt>
    <dgm:pt modelId="{5D9CB02C-053D-44DD-8293-7139A4E136FB}" type="pres">
      <dgm:prSet presAssocID="{C0E82CB7-6A2E-4B4C-BD44-CAC69DC4EE5C}" presName="compNode" presStyleCnt="0"/>
      <dgm:spPr/>
    </dgm:pt>
    <dgm:pt modelId="{9B688A03-56CA-4257-B2F8-814A358D8485}" type="pres">
      <dgm:prSet presAssocID="{C0E82CB7-6A2E-4B4C-BD44-CAC69DC4EE5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Eye"/>
        </a:ext>
      </dgm:extLst>
    </dgm:pt>
    <dgm:pt modelId="{E6298FED-C250-48AD-8735-5615A0F285C3}" type="pres">
      <dgm:prSet presAssocID="{C0E82CB7-6A2E-4B4C-BD44-CAC69DC4EE5C}" presName="spaceRect" presStyleCnt="0"/>
      <dgm:spPr/>
    </dgm:pt>
    <dgm:pt modelId="{E65B4109-559A-4F6D-B31C-63713A160B10}" type="pres">
      <dgm:prSet presAssocID="{C0E82CB7-6A2E-4B4C-BD44-CAC69DC4EE5C}" presName="textRect" presStyleLbl="revTx" presStyleIdx="3" presStyleCnt="5">
        <dgm:presLayoutVars>
          <dgm:chMax val="1"/>
          <dgm:chPref val="1"/>
        </dgm:presLayoutVars>
      </dgm:prSet>
      <dgm:spPr/>
    </dgm:pt>
    <dgm:pt modelId="{7BA221F5-4245-4003-A521-5379667477A1}" type="pres">
      <dgm:prSet presAssocID="{7F55D0FD-983A-443F-955D-CE57A8171D8D}" presName="sibTrans" presStyleCnt="0"/>
      <dgm:spPr/>
    </dgm:pt>
    <dgm:pt modelId="{12FC4F8E-23DC-4A70-87BB-3E60C5BCE246}" type="pres">
      <dgm:prSet presAssocID="{E0C2442D-E803-409F-B1B8-9E89B3AB20C0}" presName="compNode" presStyleCnt="0"/>
      <dgm:spPr/>
    </dgm:pt>
    <dgm:pt modelId="{33D5484F-461F-488B-9F2C-AA60D1996707}" type="pres">
      <dgm:prSet presAssocID="{E0C2442D-E803-409F-B1B8-9E89B3AB20C0}"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cales of Justice"/>
        </a:ext>
      </dgm:extLst>
    </dgm:pt>
    <dgm:pt modelId="{4929B23C-A335-449C-B2CF-F25C81D9C8A6}" type="pres">
      <dgm:prSet presAssocID="{E0C2442D-E803-409F-B1B8-9E89B3AB20C0}" presName="spaceRect" presStyleCnt="0"/>
      <dgm:spPr/>
    </dgm:pt>
    <dgm:pt modelId="{6BFD0E01-A7E0-4123-A50C-BEA4CE007F19}" type="pres">
      <dgm:prSet presAssocID="{E0C2442D-E803-409F-B1B8-9E89B3AB20C0}" presName="textRect" presStyleLbl="revTx" presStyleIdx="4" presStyleCnt="5">
        <dgm:presLayoutVars>
          <dgm:chMax val="1"/>
          <dgm:chPref val="1"/>
        </dgm:presLayoutVars>
      </dgm:prSet>
      <dgm:spPr/>
    </dgm:pt>
  </dgm:ptLst>
  <dgm:cxnLst>
    <dgm:cxn modelId="{3CA30900-3B6A-42DD-ABBA-9518D5B22596}" type="presOf" srcId="{C51FD7D6-3802-4C5E-8CDC-0200FF27F6BE}" destId="{31A26FE1-D6B1-4C52-9F7C-1CB5D3F6C837}" srcOrd="0" destOrd="0" presId="urn:microsoft.com/office/officeart/2018/2/layout/IconLabelList"/>
    <dgm:cxn modelId="{D5865623-0AAF-4A63-8042-F8C83AD76837}" type="presOf" srcId="{677B95E0-1DE4-4384-A943-24ACB272E552}" destId="{0382CD2B-9398-4D7E-97D0-F326F0024803}" srcOrd="0" destOrd="0" presId="urn:microsoft.com/office/officeart/2018/2/layout/IconLabelList"/>
    <dgm:cxn modelId="{C99C8A36-44F2-4B44-9AB6-794D125EF9EA}" srcId="{D5FACD28-750E-4606-B484-F5C6E618FCC7}" destId="{B5EE3EC7-8F45-4B17-93E4-E7384B690DEE}" srcOrd="1" destOrd="0" parTransId="{5E957FF4-7FC7-4AF7-89B9-65D9881C6991}" sibTransId="{D00A29E5-0DD1-4F6D-B9A4-0F3EEE486A63}"/>
    <dgm:cxn modelId="{0F602668-910E-4F80-9717-3DBFDB66B62A}" type="presOf" srcId="{E0C2442D-E803-409F-B1B8-9E89B3AB20C0}" destId="{6BFD0E01-A7E0-4123-A50C-BEA4CE007F19}" srcOrd="0" destOrd="0" presId="urn:microsoft.com/office/officeart/2018/2/layout/IconLabelList"/>
    <dgm:cxn modelId="{CBB38274-35BA-4C19-AE8B-05236CA9B223}" srcId="{D5FACD28-750E-4606-B484-F5C6E618FCC7}" destId="{C0E82CB7-6A2E-4B4C-BD44-CAC69DC4EE5C}" srcOrd="3" destOrd="0" parTransId="{25086A54-17C3-4BC8-9A55-631426329A3B}" sibTransId="{7F55D0FD-983A-443F-955D-CE57A8171D8D}"/>
    <dgm:cxn modelId="{25BF2A55-6983-4546-AE01-F0B249923B34}" type="presOf" srcId="{C0E82CB7-6A2E-4B4C-BD44-CAC69DC4EE5C}" destId="{E65B4109-559A-4F6D-B31C-63713A160B10}" srcOrd="0" destOrd="0" presId="urn:microsoft.com/office/officeart/2018/2/layout/IconLabelList"/>
    <dgm:cxn modelId="{6FF75D93-481E-415F-8B67-1828869C46E6}" type="presOf" srcId="{B5EE3EC7-8F45-4B17-93E4-E7384B690DEE}" destId="{295257B0-F554-49B2-B609-2F3E22C17441}" srcOrd="0" destOrd="0" presId="urn:microsoft.com/office/officeart/2018/2/layout/IconLabelList"/>
    <dgm:cxn modelId="{AA31B3AB-6211-4CDB-9A89-4FF15A17CEF6}" srcId="{D5FACD28-750E-4606-B484-F5C6E618FCC7}" destId="{C51FD7D6-3802-4C5E-8CDC-0200FF27F6BE}" srcOrd="2" destOrd="0" parTransId="{1D359611-4E27-43C6-B4CB-604741D890A0}" sibTransId="{E94DC84C-02C3-4D0C-ABB4-DAF3BF8240D7}"/>
    <dgm:cxn modelId="{1937A4BE-B6B0-4D03-9A4B-5BCE1F59D8A6}" type="presOf" srcId="{D5FACD28-750E-4606-B484-F5C6E618FCC7}" destId="{AD3A9DB5-8BBD-4246-BF9E-4C71FF343CC2}" srcOrd="0" destOrd="0" presId="urn:microsoft.com/office/officeart/2018/2/layout/IconLabelList"/>
    <dgm:cxn modelId="{1C6525C4-70F4-4D0F-80F3-2242A0598EDE}" srcId="{D5FACD28-750E-4606-B484-F5C6E618FCC7}" destId="{E0C2442D-E803-409F-B1B8-9E89B3AB20C0}" srcOrd="4" destOrd="0" parTransId="{4BDD3A3A-00C9-4804-87A9-0A5A889008C4}" sibTransId="{6D7D6AF9-02F5-45CA-B5AA-0DA29F115278}"/>
    <dgm:cxn modelId="{3DCF1AF4-7EF3-4087-A17C-6D2A59AD9A1E}" srcId="{D5FACD28-750E-4606-B484-F5C6E618FCC7}" destId="{677B95E0-1DE4-4384-A943-24ACB272E552}" srcOrd="0" destOrd="0" parTransId="{F6E336E3-D492-4C40-BA1C-7C97AEFB331F}" sibTransId="{F7F7F051-21E3-4CC7-A646-45BAC3B3CB03}"/>
    <dgm:cxn modelId="{168FA7E5-D48E-44C2-BF90-80C7E9C499CF}" type="presParOf" srcId="{AD3A9DB5-8BBD-4246-BF9E-4C71FF343CC2}" destId="{EEE38E36-732E-4856-951D-62031A041DAE}" srcOrd="0" destOrd="0" presId="urn:microsoft.com/office/officeart/2018/2/layout/IconLabelList"/>
    <dgm:cxn modelId="{80DA0D33-EAC5-4B15-BC1F-808506E222BB}" type="presParOf" srcId="{EEE38E36-732E-4856-951D-62031A041DAE}" destId="{B8B4D71C-09E7-4172-ACB5-6D16555F3CDF}" srcOrd="0" destOrd="0" presId="urn:microsoft.com/office/officeart/2018/2/layout/IconLabelList"/>
    <dgm:cxn modelId="{8E5CEC99-914C-4000-BE46-AC6F2EDB39D4}" type="presParOf" srcId="{EEE38E36-732E-4856-951D-62031A041DAE}" destId="{4D2710C7-EA9F-4B3A-A49E-31301C144E57}" srcOrd="1" destOrd="0" presId="urn:microsoft.com/office/officeart/2018/2/layout/IconLabelList"/>
    <dgm:cxn modelId="{408026B7-582E-4CD3-B237-694EEA63D37A}" type="presParOf" srcId="{EEE38E36-732E-4856-951D-62031A041DAE}" destId="{0382CD2B-9398-4D7E-97D0-F326F0024803}" srcOrd="2" destOrd="0" presId="urn:microsoft.com/office/officeart/2018/2/layout/IconLabelList"/>
    <dgm:cxn modelId="{8029CE35-975E-4110-ADEF-EDAFC9AB5FA6}" type="presParOf" srcId="{AD3A9DB5-8BBD-4246-BF9E-4C71FF343CC2}" destId="{57E252E0-F873-4342-9727-3597CD0035CB}" srcOrd="1" destOrd="0" presId="urn:microsoft.com/office/officeart/2018/2/layout/IconLabelList"/>
    <dgm:cxn modelId="{46538482-0AA7-4885-84AB-4E5CEA6DEA22}" type="presParOf" srcId="{AD3A9DB5-8BBD-4246-BF9E-4C71FF343CC2}" destId="{00C3B060-6C49-4624-86C4-FECC27C725DA}" srcOrd="2" destOrd="0" presId="urn:microsoft.com/office/officeart/2018/2/layout/IconLabelList"/>
    <dgm:cxn modelId="{F3D6A642-32DF-4B14-90A0-C3996B224BCC}" type="presParOf" srcId="{00C3B060-6C49-4624-86C4-FECC27C725DA}" destId="{E4FEEDEC-F9F6-481D-9A5A-3B9C5A5FA7DE}" srcOrd="0" destOrd="0" presId="urn:microsoft.com/office/officeart/2018/2/layout/IconLabelList"/>
    <dgm:cxn modelId="{5DD979D7-82F2-46CA-B928-EE415D8E523E}" type="presParOf" srcId="{00C3B060-6C49-4624-86C4-FECC27C725DA}" destId="{53703152-EC7A-45FE-8A6A-5087221C29EE}" srcOrd="1" destOrd="0" presId="urn:microsoft.com/office/officeart/2018/2/layout/IconLabelList"/>
    <dgm:cxn modelId="{56A29907-959E-4E8F-B1C0-5F13DE1CD0C3}" type="presParOf" srcId="{00C3B060-6C49-4624-86C4-FECC27C725DA}" destId="{295257B0-F554-49B2-B609-2F3E22C17441}" srcOrd="2" destOrd="0" presId="urn:microsoft.com/office/officeart/2018/2/layout/IconLabelList"/>
    <dgm:cxn modelId="{542621BC-6D50-494C-8B27-9D4931C7392C}" type="presParOf" srcId="{AD3A9DB5-8BBD-4246-BF9E-4C71FF343CC2}" destId="{2D9C7FEF-DE42-4E81-BC5F-BD1421A4EA31}" srcOrd="3" destOrd="0" presId="urn:microsoft.com/office/officeart/2018/2/layout/IconLabelList"/>
    <dgm:cxn modelId="{2874F201-BADF-4464-B002-DDC97A0D178F}" type="presParOf" srcId="{AD3A9DB5-8BBD-4246-BF9E-4C71FF343CC2}" destId="{E91D7A87-63D4-4BBB-B9EF-41338E41D44A}" srcOrd="4" destOrd="0" presId="urn:microsoft.com/office/officeart/2018/2/layout/IconLabelList"/>
    <dgm:cxn modelId="{BC5CBA14-4583-42CC-A3B2-229E8E757B3A}" type="presParOf" srcId="{E91D7A87-63D4-4BBB-B9EF-41338E41D44A}" destId="{D4A84CFB-8B0D-4904-BE93-4D6F005ECBCB}" srcOrd="0" destOrd="0" presId="urn:microsoft.com/office/officeart/2018/2/layout/IconLabelList"/>
    <dgm:cxn modelId="{178C6998-3D04-4B6A-86BE-DA3C32FCF878}" type="presParOf" srcId="{E91D7A87-63D4-4BBB-B9EF-41338E41D44A}" destId="{14880930-8C9E-4A68-83D4-F5662D417327}" srcOrd="1" destOrd="0" presId="urn:microsoft.com/office/officeart/2018/2/layout/IconLabelList"/>
    <dgm:cxn modelId="{91B6B6BE-1720-423D-B326-2159DE8304D9}" type="presParOf" srcId="{E91D7A87-63D4-4BBB-B9EF-41338E41D44A}" destId="{31A26FE1-D6B1-4C52-9F7C-1CB5D3F6C837}" srcOrd="2" destOrd="0" presId="urn:microsoft.com/office/officeart/2018/2/layout/IconLabelList"/>
    <dgm:cxn modelId="{8888E814-AE73-4F51-9019-CCD74AFB7905}" type="presParOf" srcId="{AD3A9DB5-8BBD-4246-BF9E-4C71FF343CC2}" destId="{62EC6229-F208-4BEB-A46F-076D1AFCCFE0}" srcOrd="5" destOrd="0" presId="urn:microsoft.com/office/officeart/2018/2/layout/IconLabelList"/>
    <dgm:cxn modelId="{7A48B51B-CC6D-42AB-A240-265EC1693E20}" type="presParOf" srcId="{AD3A9DB5-8BBD-4246-BF9E-4C71FF343CC2}" destId="{5D9CB02C-053D-44DD-8293-7139A4E136FB}" srcOrd="6" destOrd="0" presId="urn:microsoft.com/office/officeart/2018/2/layout/IconLabelList"/>
    <dgm:cxn modelId="{0B4ECF6A-949D-4576-8819-AA8430039C23}" type="presParOf" srcId="{5D9CB02C-053D-44DD-8293-7139A4E136FB}" destId="{9B688A03-56CA-4257-B2F8-814A358D8485}" srcOrd="0" destOrd="0" presId="urn:microsoft.com/office/officeart/2018/2/layout/IconLabelList"/>
    <dgm:cxn modelId="{476BF762-1CC3-417B-87B2-58CCAD3A5DEA}" type="presParOf" srcId="{5D9CB02C-053D-44DD-8293-7139A4E136FB}" destId="{E6298FED-C250-48AD-8735-5615A0F285C3}" srcOrd="1" destOrd="0" presId="urn:microsoft.com/office/officeart/2018/2/layout/IconLabelList"/>
    <dgm:cxn modelId="{35052B56-343C-42F3-AE30-3C6A5655EE2D}" type="presParOf" srcId="{5D9CB02C-053D-44DD-8293-7139A4E136FB}" destId="{E65B4109-559A-4F6D-B31C-63713A160B10}" srcOrd="2" destOrd="0" presId="urn:microsoft.com/office/officeart/2018/2/layout/IconLabelList"/>
    <dgm:cxn modelId="{8DD8E33D-0F63-447C-93AE-A3382560F1B8}" type="presParOf" srcId="{AD3A9DB5-8BBD-4246-BF9E-4C71FF343CC2}" destId="{7BA221F5-4245-4003-A521-5379667477A1}" srcOrd="7" destOrd="0" presId="urn:microsoft.com/office/officeart/2018/2/layout/IconLabelList"/>
    <dgm:cxn modelId="{5895D048-2B26-4806-B287-BCA72F349E33}" type="presParOf" srcId="{AD3A9DB5-8BBD-4246-BF9E-4C71FF343CC2}" destId="{12FC4F8E-23DC-4A70-87BB-3E60C5BCE246}" srcOrd="8" destOrd="0" presId="urn:microsoft.com/office/officeart/2018/2/layout/IconLabelList"/>
    <dgm:cxn modelId="{8D8E9338-A507-4F1C-8B52-362CAFBDD591}" type="presParOf" srcId="{12FC4F8E-23DC-4A70-87BB-3E60C5BCE246}" destId="{33D5484F-461F-488B-9F2C-AA60D1996707}" srcOrd="0" destOrd="0" presId="urn:microsoft.com/office/officeart/2018/2/layout/IconLabelList"/>
    <dgm:cxn modelId="{8DC9A889-554E-420A-BCAB-D7CD0A443F08}" type="presParOf" srcId="{12FC4F8E-23DC-4A70-87BB-3E60C5BCE246}" destId="{4929B23C-A335-449C-B2CF-F25C81D9C8A6}" srcOrd="1" destOrd="0" presId="urn:microsoft.com/office/officeart/2018/2/layout/IconLabelList"/>
    <dgm:cxn modelId="{0D8EF1F2-DA51-46BD-8CFA-BBD9A298A434}" type="presParOf" srcId="{12FC4F8E-23DC-4A70-87BB-3E60C5BCE246}" destId="{6BFD0E01-A7E0-4123-A50C-BEA4CE007F19}"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384A4D-B807-46B2-A6D0-7DDC74749CC4}">
      <dsp:nvSpPr>
        <dsp:cNvPr id="0" name=""/>
        <dsp:cNvSpPr/>
      </dsp:nvSpPr>
      <dsp:spPr>
        <a:xfrm flipV="1">
          <a:off x="-2175062" y="4978025"/>
          <a:ext cx="682839" cy="178548"/>
        </a:xfrm>
        <a:prstGeom prst="blockArc">
          <a:avLst>
            <a:gd name="adj1" fmla="val 18900000"/>
            <a:gd name="adj2" fmla="val 2700000"/>
            <a:gd name="adj3" fmla="val 322"/>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E27DC52-1C91-43C3-B039-0D34ED04C8CC}">
      <dsp:nvSpPr>
        <dsp:cNvPr id="0" name=""/>
        <dsp:cNvSpPr/>
      </dsp:nvSpPr>
      <dsp:spPr>
        <a:xfrm>
          <a:off x="561466" y="427820"/>
          <a:ext cx="3350454" cy="765647"/>
        </a:xfrm>
        <a:prstGeom prst="rect">
          <a:avLst/>
        </a:prstGeom>
        <a:solidFill>
          <a:schemeClr val="bg1">
            <a:lumMod val="8500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7733"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a:t>Simple recommender</a:t>
          </a:r>
        </a:p>
      </dsp:txBody>
      <dsp:txXfrm>
        <a:off x="561466" y="427820"/>
        <a:ext cx="3350454" cy="765647"/>
      </dsp:txXfrm>
    </dsp:sp>
    <dsp:sp modelId="{1AFA4067-1ADE-4A76-A8DC-4846A62E4AAD}">
      <dsp:nvSpPr>
        <dsp:cNvPr id="0" name=""/>
        <dsp:cNvSpPr/>
      </dsp:nvSpPr>
      <dsp:spPr>
        <a:xfrm>
          <a:off x="82937" y="332114"/>
          <a:ext cx="957059" cy="957059"/>
        </a:xfrm>
        <a:prstGeom prst="ellipse">
          <a:avLst/>
        </a:prstGeom>
        <a:solidFill>
          <a:schemeClr val="lt1">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4634A7F-AFE3-46FF-BE9D-3458A511BB34}">
      <dsp:nvSpPr>
        <dsp:cNvPr id="0" name=""/>
        <dsp:cNvSpPr/>
      </dsp:nvSpPr>
      <dsp:spPr>
        <a:xfrm>
          <a:off x="1000430" y="1576491"/>
          <a:ext cx="2911490" cy="765647"/>
        </a:xfrm>
        <a:prstGeom prst="rect">
          <a:avLst/>
        </a:prstGeom>
        <a:solidFill>
          <a:schemeClr val="bg1">
            <a:lumMod val="8500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7733"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a:t>Movie Description-Based Recommender</a:t>
          </a:r>
        </a:p>
      </dsp:txBody>
      <dsp:txXfrm>
        <a:off x="1000430" y="1576491"/>
        <a:ext cx="2911490" cy="765647"/>
      </dsp:txXfrm>
    </dsp:sp>
    <dsp:sp modelId="{CDE62DFB-3E5C-463F-A4AB-6283909EA23E}">
      <dsp:nvSpPr>
        <dsp:cNvPr id="0" name=""/>
        <dsp:cNvSpPr/>
      </dsp:nvSpPr>
      <dsp:spPr>
        <a:xfrm>
          <a:off x="521900" y="1480785"/>
          <a:ext cx="957059" cy="957059"/>
        </a:xfrm>
        <a:prstGeom prst="ellipse">
          <a:avLst/>
        </a:prstGeom>
        <a:solidFill>
          <a:schemeClr val="lt1">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9D9E0A9-0505-4FB3-9B5F-40664EA02144}">
      <dsp:nvSpPr>
        <dsp:cNvPr id="0" name=""/>
        <dsp:cNvSpPr/>
      </dsp:nvSpPr>
      <dsp:spPr>
        <a:xfrm>
          <a:off x="1000430" y="2725161"/>
          <a:ext cx="2911490" cy="765647"/>
        </a:xfrm>
        <a:prstGeom prst="rect">
          <a:avLst/>
        </a:prstGeom>
        <a:solidFill>
          <a:schemeClr val="bg1">
            <a:lumMod val="8500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7733" tIns="40640" rIns="40640" bIns="40640" numCol="1" spcCol="1270" anchor="ctr" anchorCtr="0">
          <a:noAutofit/>
        </a:bodyPr>
        <a:lstStyle/>
        <a:p>
          <a:pPr marL="0" lvl="0" indent="0" algn="l" defTabSz="711200">
            <a:lnSpc>
              <a:spcPct val="90000"/>
            </a:lnSpc>
            <a:spcBef>
              <a:spcPct val="0"/>
            </a:spcBef>
            <a:spcAft>
              <a:spcPct val="35000"/>
            </a:spcAft>
            <a:buClrTx/>
            <a:buSzTx/>
            <a:buFontTx/>
            <a:buNone/>
          </a:pPr>
          <a:r>
            <a:rPr kumimoji="0" lang="en-US" altLang="en-US" sz="1600" b="0" i="0" u="none" strike="noStrike" kern="1200" cap="none" normalizeH="0" baseline="0">
              <a:ln/>
              <a:effectLst/>
              <a:latin typeface="Arial Unicode MS"/>
              <a:cs typeface="Courier New" panose="02070309020205020404" pitchFamily="49" charset="0"/>
            </a:rPr>
            <a:t>Metadata-Based Recommender</a:t>
          </a:r>
          <a:endParaRPr lang="en-US" sz="1600" b="0" kern="1200"/>
        </a:p>
      </dsp:txBody>
      <dsp:txXfrm>
        <a:off x="1000430" y="2725161"/>
        <a:ext cx="2911490" cy="765647"/>
      </dsp:txXfrm>
    </dsp:sp>
    <dsp:sp modelId="{2DB8F7CE-7CED-48CA-BD5E-4E78721BEBF3}">
      <dsp:nvSpPr>
        <dsp:cNvPr id="0" name=""/>
        <dsp:cNvSpPr/>
      </dsp:nvSpPr>
      <dsp:spPr>
        <a:xfrm>
          <a:off x="521900" y="2629455"/>
          <a:ext cx="957059" cy="957059"/>
        </a:xfrm>
        <a:prstGeom prst="ellipse">
          <a:avLst/>
        </a:prstGeom>
        <a:solidFill>
          <a:schemeClr val="lt1">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4646CDD-B50A-4D2B-8712-512E7ED3339B}">
      <dsp:nvSpPr>
        <dsp:cNvPr id="0" name=""/>
        <dsp:cNvSpPr/>
      </dsp:nvSpPr>
      <dsp:spPr>
        <a:xfrm>
          <a:off x="561466" y="3873831"/>
          <a:ext cx="3350454" cy="765647"/>
        </a:xfrm>
        <a:prstGeom prst="rect">
          <a:avLst/>
        </a:prstGeom>
        <a:solidFill>
          <a:schemeClr val="bg1">
            <a:lumMod val="8500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7733" tIns="40640" rIns="40640" bIns="40640" numCol="1" spcCol="1270" anchor="ctr" anchorCtr="0">
          <a:noAutofit/>
        </a:bodyPr>
        <a:lstStyle/>
        <a:p>
          <a:pPr marL="0" lvl="0" indent="0" algn="l" defTabSz="711200">
            <a:lnSpc>
              <a:spcPct val="90000"/>
            </a:lnSpc>
            <a:spcBef>
              <a:spcPct val="0"/>
            </a:spcBef>
            <a:spcAft>
              <a:spcPct val="35000"/>
            </a:spcAft>
            <a:buClrTx/>
            <a:buSzTx/>
            <a:buFontTx/>
            <a:buNone/>
          </a:pPr>
          <a:r>
            <a:rPr lang="en-US" sz="1600" kern="1200"/>
            <a:t>Enhanced Recommender Incorporating Popularity and Ratings</a:t>
          </a:r>
        </a:p>
      </dsp:txBody>
      <dsp:txXfrm>
        <a:off x="561466" y="3873831"/>
        <a:ext cx="3350454" cy="765647"/>
      </dsp:txXfrm>
    </dsp:sp>
    <dsp:sp modelId="{A82F6C68-2977-49CD-B9E8-D3DF34132981}">
      <dsp:nvSpPr>
        <dsp:cNvPr id="0" name=""/>
        <dsp:cNvSpPr/>
      </dsp:nvSpPr>
      <dsp:spPr>
        <a:xfrm>
          <a:off x="82937" y="3778125"/>
          <a:ext cx="957059" cy="957059"/>
        </a:xfrm>
        <a:prstGeom prst="ellipse">
          <a:avLst/>
        </a:prstGeom>
        <a:solidFill>
          <a:schemeClr val="lt1">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384A4D-B807-46B2-A6D0-7DDC74749CC4}">
      <dsp:nvSpPr>
        <dsp:cNvPr id="0" name=""/>
        <dsp:cNvSpPr/>
      </dsp:nvSpPr>
      <dsp:spPr>
        <a:xfrm flipV="1">
          <a:off x="-2192046" y="4977332"/>
          <a:ext cx="688140" cy="179934"/>
        </a:xfrm>
        <a:prstGeom prst="blockArc">
          <a:avLst>
            <a:gd name="adj1" fmla="val 18900000"/>
            <a:gd name="adj2" fmla="val 2700000"/>
            <a:gd name="adj3" fmla="val 320"/>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E27DC52-1C91-43C3-B039-0D34ED04C8CC}">
      <dsp:nvSpPr>
        <dsp:cNvPr id="0" name=""/>
        <dsp:cNvSpPr/>
      </dsp:nvSpPr>
      <dsp:spPr>
        <a:xfrm>
          <a:off x="565762" y="411446"/>
          <a:ext cx="3376506" cy="771600"/>
        </a:xfrm>
        <a:prstGeom prst="rect">
          <a:avLst/>
        </a:prstGeom>
        <a:solidFill>
          <a:schemeClr val="bg1">
            <a:lumMod val="8500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245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a:t>Weighted Rating</a:t>
          </a:r>
        </a:p>
      </dsp:txBody>
      <dsp:txXfrm>
        <a:off x="565762" y="411446"/>
        <a:ext cx="3376506" cy="771600"/>
      </dsp:txXfrm>
    </dsp:sp>
    <dsp:sp modelId="{1AFA4067-1ADE-4A76-A8DC-4846A62E4AAD}">
      <dsp:nvSpPr>
        <dsp:cNvPr id="0" name=""/>
        <dsp:cNvSpPr/>
      </dsp:nvSpPr>
      <dsp:spPr>
        <a:xfrm>
          <a:off x="83512" y="314996"/>
          <a:ext cx="964501" cy="964501"/>
        </a:xfrm>
        <a:prstGeom prst="ellipse">
          <a:avLst/>
        </a:prstGeom>
        <a:solidFill>
          <a:schemeClr val="lt1">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4634A7F-AFE3-46FF-BE9D-3458A511BB34}">
      <dsp:nvSpPr>
        <dsp:cNvPr id="0" name=""/>
        <dsp:cNvSpPr/>
      </dsp:nvSpPr>
      <dsp:spPr>
        <a:xfrm>
          <a:off x="1008139" y="1569048"/>
          <a:ext cx="2934129" cy="771600"/>
        </a:xfrm>
        <a:prstGeom prst="rect">
          <a:avLst/>
        </a:prstGeom>
        <a:solidFill>
          <a:schemeClr val="bg1">
            <a:lumMod val="8500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245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a:solidFill>
                <a:schemeClr val="tx1"/>
              </a:solidFill>
            </a:rPr>
            <a:t>TFIDF + Cosine similarity</a:t>
          </a:r>
        </a:p>
      </dsp:txBody>
      <dsp:txXfrm>
        <a:off x="1008139" y="1569048"/>
        <a:ext cx="2934129" cy="771600"/>
      </dsp:txXfrm>
    </dsp:sp>
    <dsp:sp modelId="{CDE62DFB-3E5C-463F-A4AB-6283909EA23E}">
      <dsp:nvSpPr>
        <dsp:cNvPr id="0" name=""/>
        <dsp:cNvSpPr/>
      </dsp:nvSpPr>
      <dsp:spPr>
        <a:xfrm>
          <a:off x="525888" y="1472598"/>
          <a:ext cx="964501" cy="964501"/>
        </a:xfrm>
        <a:prstGeom prst="ellipse">
          <a:avLst/>
        </a:prstGeom>
        <a:solidFill>
          <a:schemeClr val="lt1">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9D9E0A9-0505-4FB3-9B5F-40664EA02144}">
      <dsp:nvSpPr>
        <dsp:cNvPr id="0" name=""/>
        <dsp:cNvSpPr/>
      </dsp:nvSpPr>
      <dsp:spPr>
        <a:xfrm>
          <a:off x="1008139" y="2726650"/>
          <a:ext cx="2934129" cy="771600"/>
        </a:xfrm>
        <a:prstGeom prst="rect">
          <a:avLst/>
        </a:prstGeom>
        <a:solidFill>
          <a:schemeClr val="bg1">
            <a:lumMod val="8500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2458" tIns="40640" rIns="40640" bIns="40640" numCol="1" spcCol="1270" anchor="ctr" anchorCtr="0">
          <a:noAutofit/>
        </a:bodyPr>
        <a:lstStyle/>
        <a:p>
          <a:pPr marL="0" lvl="0" indent="0" algn="l" defTabSz="711200">
            <a:lnSpc>
              <a:spcPct val="90000"/>
            </a:lnSpc>
            <a:spcBef>
              <a:spcPct val="0"/>
            </a:spcBef>
            <a:spcAft>
              <a:spcPct val="35000"/>
            </a:spcAft>
            <a:buClrTx/>
            <a:buSzTx/>
            <a:buFontTx/>
            <a:buNone/>
          </a:pPr>
          <a:r>
            <a:rPr lang="en-US" sz="1600" kern="1200">
              <a:solidFill>
                <a:schemeClr val="tx1"/>
              </a:solidFill>
            </a:rPr>
            <a:t>TFIDF + Cosine similarity + Count Vectorizer</a:t>
          </a:r>
          <a:endParaRPr lang="en-US" sz="1600" b="0" kern="1200">
            <a:solidFill>
              <a:schemeClr val="tx1"/>
            </a:solidFill>
          </a:endParaRPr>
        </a:p>
      </dsp:txBody>
      <dsp:txXfrm>
        <a:off x="1008139" y="2726650"/>
        <a:ext cx="2934129" cy="771600"/>
      </dsp:txXfrm>
    </dsp:sp>
    <dsp:sp modelId="{2DB8F7CE-7CED-48CA-BD5E-4E78721BEBF3}">
      <dsp:nvSpPr>
        <dsp:cNvPr id="0" name=""/>
        <dsp:cNvSpPr/>
      </dsp:nvSpPr>
      <dsp:spPr>
        <a:xfrm>
          <a:off x="525888" y="2630200"/>
          <a:ext cx="964501" cy="964501"/>
        </a:xfrm>
        <a:prstGeom prst="ellipse">
          <a:avLst/>
        </a:prstGeom>
        <a:solidFill>
          <a:schemeClr val="lt1">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4646CDD-B50A-4D2B-8712-512E7ED3339B}">
      <dsp:nvSpPr>
        <dsp:cNvPr id="0" name=""/>
        <dsp:cNvSpPr/>
      </dsp:nvSpPr>
      <dsp:spPr>
        <a:xfrm>
          <a:off x="565762" y="3884252"/>
          <a:ext cx="3376506" cy="771600"/>
        </a:xfrm>
        <a:prstGeom prst="rect">
          <a:avLst/>
        </a:prstGeom>
        <a:solidFill>
          <a:schemeClr val="bg1">
            <a:lumMod val="8500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2458" tIns="40640" rIns="40640" bIns="40640" numCol="1" spcCol="1270" anchor="ctr" anchorCtr="0">
          <a:noAutofit/>
        </a:bodyPr>
        <a:lstStyle/>
        <a:p>
          <a:pPr marL="0" lvl="0" indent="0" algn="l" defTabSz="711200">
            <a:lnSpc>
              <a:spcPct val="90000"/>
            </a:lnSpc>
            <a:spcBef>
              <a:spcPct val="0"/>
            </a:spcBef>
            <a:spcAft>
              <a:spcPct val="35000"/>
            </a:spcAft>
            <a:buClrTx/>
            <a:buSzTx/>
            <a:buFontTx/>
            <a:buNone/>
          </a:pPr>
          <a:r>
            <a:rPr lang="en-US" sz="1600" kern="1200">
              <a:solidFill>
                <a:schemeClr val="tx1"/>
              </a:solidFill>
            </a:rPr>
            <a:t>Weighted Rating + XX percentile</a:t>
          </a:r>
        </a:p>
      </dsp:txBody>
      <dsp:txXfrm>
        <a:off x="565762" y="3884252"/>
        <a:ext cx="3376506" cy="771600"/>
      </dsp:txXfrm>
    </dsp:sp>
    <dsp:sp modelId="{A82F6C68-2977-49CD-B9E8-D3DF34132981}">
      <dsp:nvSpPr>
        <dsp:cNvPr id="0" name=""/>
        <dsp:cNvSpPr/>
      </dsp:nvSpPr>
      <dsp:spPr>
        <a:xfrm>
          <a:off x="83512" y="3787802"/>
          <a:ext cx="964501" cy="964501"/>
        </a:xfrm>
        <a:prstGeom prst="ellipse">
          <a:avLst/>
        </a:prstGeom>
        <a:solidFill>
          <a:schemeClr val="lt1">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B4D71C-09E7-4172-ACB5-6D16555F3CDF}">
      <dsp:nvSpPr>
        <dsp:cNvPr id="0" name=""/>
        <dsp:cNvSpPr/>
      </dsp:nvSpPr>
      <dsp:spPr>
        <a:xfrm>
          <a:off x="435809" y="628903"/>
          <a:ext cx="711914" cy="7119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382CD2B-9398-4D7E-97D0-F326F0024803}">
      <dsp:nvSpPr>
        <dsp:cNvPr id="0" name=""/>
        <dsp:cNvSpPr/>
      </dsp:nvSpPr>
      <dsp:spPr>
        <a:xfrm>
          <a:off x="751" y="1656343"/>
          <a:ext cx="1582031" cy="909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Enhanced Personalization:</a:t>
          </a:r>
          <a:r>
            <a:rPr lang="en-US" sz="1100" kern="1200"/>
            <a:t> Implement advanced techniques, such as collaborative filtering, to tailor recommendations to individual user interests.</a:t>
          </a:r>
        </a:p>
      </dsp:txBody>
      <dsp:txXfrm>
        <a:off x="751" y="1656343"/>
        <a:ext cx="1582031" cy="909667"/>
      </dsp:txXfrm>
    </dsp:sp>
    <dsp:sp modelId="{E4FEEDEC-F9F6-481D-9A5A-3B9C5A5FA7DE}">
      <dsp:nvSpPr>
        <dsp:cNvPr id="0" name=""/>
        <dsp:cNvSpPr/>
      </dsp:nvSpPr>
      <dsp:spPr>
        <a:xfrm>
          <a:off x="2294696" y="628903"/>
          <a:ext cx="711914" cy="7119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95257B0-F554-49B2-B609-2F3E22C17441}">
      <dsp:nvSpPr>
        <dsp:cNvPr id="0" name=""/>
        <dsp:cNvSpPr/>
      </dsp:nvSpPr>
      <dsp:spPr>
        <a:xfrm>
          <a:off x="1859637" y="1656343"/>
          <a:ext cx="1582031" cy="909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Diversity of Recommendations:</a:t>
          </a:r>
          <a:r>
            <a:rPr lang="en-US" sz="1100" kern="1200"/>
            <a:t> Ensure a broader range of content is recommended to users to avoid repetition.</a:t>
          </a:r>
        </a:p>
      </dsp:txBody>
      <dsp:txXfrm>
        <a:off x="1859637" y="1656343"/>
        <a:ext cx="1582031" cy="909667"/>
      </dsp:txXfrm>
    </dsp:sp>
    <dsp:sp modelId="{D4A84CFB-8B0D-4904-BE93-4D6F005ECBCB}">
      <dsp:nvSpPr>
        <dsp:cNvPr id="0" name=""/>
        <dsp:cNvSpPr/>
      </dsp:nvSpPr>
      <dsp:spPr>
        <a:xfrm>
          <a:off x="4153583" y="628903"/>
          <a:ext cx="711914" cy="7119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1A26FE1-D6B1-4C52-9F7C-1CB5D3F6C837}">
      <dsp:nvSpPr>
        <dsp:cNvPr id="0" name=""/>
        <dsp:cNvSpPr/>
      </dsp:nvSpPr>
      <dsp:spPr>
        <a:xfrm>
          <a:off x="3718524" y="1656343"/>
          <a:ext cx="1582031" cy="909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Real-Time Updates:</a:t>
          </a:r>
          <a:r>
            <a:rPr lang="en-US" sz="1100" kern="1200"/>
            <a:t> Incorporate mechanisms for real-time updates of the recommendation model based on user interactions.</a:t>
          </a:r>
        </a:p>
      </dsp:txBody>
      <dsp:txXfrm>
        <a:off x="3718524" y="1656343"/>
        <a:ext cx="1582031" cy="909667"/>
      </dsp:txXfrm>
    </dsp:sp>
    <dsp:sp modelId="{9B688A03-56CA-4257-B2F8-814A358D8485}">
      <dsp:nvSpPr>
        <dsp:cNvPr id="0" name=""/>
        <dsp:cNvSpPr/>
      </dsp:nvSpPr>
      <dsp:spPr>
        <a:xfrm>
          <a:off x="1365253" y="2961519"/>
          <a:ext cx="711914" cy="71191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65B4109-559A-4F6D-B31C-63713A160B10}">
      <dsp:nvSpPr>
        <dsp:cNvPr id="0" name=""/>
        <dsp:cNvSpPr/>
      </dsp:nvSpPr>
      <dsp:spPr>
        <a:xfrm>
          <a:off x="930194" y="3988959"/>
          <a:ext cx="1582031" cy="909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Contextual Understanding:</a:t>
          </a:r>
          <a:r>
            <a:rPr lang="en-US" sz="1100" kern="1200"/>
            <a:t> Improve the system's ability to understand contextual factors for more relevant recommendations.</a:t>
          </a:r>
        </a:p>
      </dsp:txBody>
      <dsp:txXfrm>
        <a:off x="930194" y="3988959"/>
        <a:ext cx="1582031" cy="909667"/>
      </dsp:txXfrm>
    </dsp:sp>
    <dsp:sp modelId="{33D5484F-461F-488B-9F2C-AA60D1996707}">
      <dsp:nvSpPr>
        <dsp:cNvPr id="0" name=""/>
        <dsp:cNvSpPr/>
      </dsp:nvSpPr>
      <dsp:spPr>
        <a:xfrm>
          <a:off x="3224139" y="2961519"/>
          <a:ext cx="711914" cy="71191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BFD0E01-A7E0-4123-A50C-BEA4CE007F19}">
      <dsp:nvSpPr>
        <dsp:cNvPr id="0" name=""/>
        <dsp:cNvSpPr/>
      </dsp:nvSpPr>
      <dsp:spPr>
        <a:xfrm>
          <a:off x="2789081" y="3988959"/>
          <a:ext cx="1582031" cy="909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1" kern="1200"/>
            <a:t>Ethical Considerations:</a:t>
          </a:r>
          <a:r>
            <a:rPr lang="en-US" sz="1100" kern="1200"/>
            <a:t> Integrate ethical considerations to ensure fairness, diversity, and privacy protection in recommendations.</a:t>
          </a:r>
        </a:p>
      </dsp:txBody>
      <dsp:txXfrm>
        <a:off x="2789081" y="3988959"/>
        <a:ext cx="1582031" cy="909667"/>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jpeg>
</file>

<file path=ppt/media/image13.jpeg>
</file>

<file path=ppt/media/image14.jpeg>
</file>

<file path=ppt/media/image15.png>
</file>

<file path=ppt/media/image16.jpeg>
</file>

<file path=ppt/media/image17.jpeg>
</file>

<file path=ppt/media/image18.jpeg>
</file>

<file path=ppt/media/image19.jpeg>
</file>

<file path=ppt/media/image2.png>
</file>

<file path=ppt/media/image20.jpeg>
</file>

<file path=ppt/media/image21.png>
</file>

<file path=ppt/media/image22.jpeg>
</file>

<file path=ppt/media/image23.jpeg>
</file>

<file path=ppt/media/image24.jpeg>
</file>

<file path=ppt/media/image25.jpeg>
</file>

<file path=ppt/media/image26.jpeg>
</file>

<file path=ppt/media/image27.png>
</file>

<file path=ppt/media/image28.png>
</file>

<file path=ppt/media/image29.jpeg>
</file>

<file path=ppt/media/image3.jpeg>
</file>

<file path=ppt/media/image30.png>
</file>

<file path=ppt/media/image31.jpeg>
</file>

<file path=ppt/media/image32.jpeg>
</file>

<file path=ppt/media/image33.jpeg>
</file>

<file path=ppt/media/image34.png>
</file>

<file path=ppt/media/image35.png>
</file>

<file path=ppt/media/image36.jpeg>
</file>

<file path=ppt/media/image37.png>
</file>

<file path=ppt/media/image38.jpeg>
</file>

<file path=ppt/media/image39.jpeg>
</file>

<file path=ppt/media/image4.png>
</file>

<file path=ppt/media/image40.jpeg>
</file>

<file path=ppt/media/image41.png>
</file>

<file path=ppt/media/image42.png>
</file>

<file path=ppt/media/image43.png>
</file>

<file path=ppt/media/image44.jpeg>
</file>

<file path=ppt/media/image45.jpeg>
</file>

<file path=ppt/media/image46.png>
</file>

<file path=ppt/media/image47.svg>
</file>

<file path=ppt/media/image48.png>
</file>

<file path=ppt/media/image49.svg>
</file>

<file path=ppt/media/image5.png>
</file>

<file path=ppt/media/image50.png>
</file>

<file path=ppt/media/image51.svg>
</file>

<file path=ppt/media/image52.png>
</file>

<file path=ppt/media/image53.svg>
</file>

<file path=ppt/media/image54.png>
</file>

<file path=ppt/media/image55.svg>
</file>

<file path=ppt/media/image56.jpeg>
</file>

<file path=ppt/media/image57.pn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3/8/2024</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261379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3/8/2024</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637064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3/8/2024</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3529293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3/8/2024</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588284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3/8/2024</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17709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3/8/2024</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146848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3/8/2024</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732824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3/8/2024</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0675501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3/8/2024</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111919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3/8/2024</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737392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3/8/2024</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821896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3/8/2024</a:t>
            </a:fld>
            <a:endParaRPr lang="en-US"/>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3437410207"/>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56.jpe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20.jpe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s>
</file>

<file path=ppt/slides/_rels/slide9.xml.rels><?xml version="1.0" encoding="UTF-8" standalone="yes"?>
<Relationships xmlns="http://schemas.openxmlformats.org/package/2006/relationships"><Relationship Id="rId3" Type="http://schemas.openxmlformats.org/officeDocument/2006/relationships/image" Target="../media/image22.jpeg"/><Relationship Id="rId7" Type="http://schemas.openxmlformats.org/officeDocument/2006/relationships/image" Target="../media/image26.jpe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2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A26A151-13BF-4305-A6DC-9DC7C9877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EFFDDA6-2CAE-438F-B0D6-FF4E710E24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12129884" y="6324431"/>
            <a:ext cx="62116" cy="4289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C28AA5B0-EA1F-42BB-AE4B-1A06337DD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F5B6F84-73EF-47ED-850E-4308B2C0D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8111"/>
            <a:ext cx="12192000" cy="227988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35377" y="2968364"/>
            <a:ext cx="9133001" cy="1005942"/>
          </a:xfrm>
        </p:spPr>
        <p:txBody>
          <a:bodyPr vert="horz" lIns="91440" tIns="45720" rIns="91440" bIns="45720" rtlCol="0" anchor="ctr">
            <a:normAutofit fontScale="90000"/>
          </a:bodyPr>
          <a:lstStyle/>
          <a:p>
            <a:pPr algn="ctr"/>
            <a:r>
              <a:rPr lang="en-US" sz="6000" b="1">
                <a:solidFill>
                  <a:schemeClr val="tx1"/>
                </a:solidFill>
              </a:rPr>
              <a:t>Movie Recommender System</a:t>
            </a:r>
          </a:p>
        </p:txBody>
      </p:sp>
      <p:pic>
        <p:nvPicPr>
          <p:cNvPr id="8" name="Picture 7" descr="A close-up of a logo&#10;&#10;Description automatically generated">
            <a:extLst>
              <a:ext uri="{FF2B5EF4-FFF2-40B4-BE49-F238E27FC236}">
                <a16:creationId xmlns:a16="http://schemas.microsoft.com/office/drawing/2014/main" id="{03002A8C-48D4-3FA6-B609-3E034D033235}"/>
              </a:ext>
            </a:extLst>
          </p:cNvPr>
          <p:cNvPicPr>
            <a:picLocks noChangeAspect="1"/>
          </p:cNvPicPr>
          <p:nvPr/>
        </p:nvPicPr>
        <p:blipFill>
          <a:blip r:embed="rId2"/>
          <a:stretch>
            <a:fillRect/>
          </a:stretch>
        </p:blipFill>
        <p:spPr>
          <a:xfrm>
            <a:off x="3882116" y="517843"/>
            <a:ext cx="4431655" cy="2069521"/>
          </a:xfrm>
          <a:prstGeom prst="rect">
            <a:avLst/>
          </a:prstGeom>
        </p:spPr>
      </p:pic>
      <p:sp>
        <p:nvSpPr>
          <p:cNvPr id="5" name="TextBox 4">
            <a:extLst>
              <a:ext uri="{FF2B5EF4-FFF2-40B4-BE49-F238E27FC236}">
                <a16:creationId xmlns:a16="http://schemas.microsoft.com/office/drawing/2014/main" id="{A7F42BCE-2AD8-415B-DF1F-F75B0FB43235}"/>
              </a:ext>
            </a:extLst>
          </p:cNvPr>
          <p:cNvSpPr txBox="1"/>
          <p:nvPr/>
        </p:nvSpPr>
        <p:spPr>
          <a:xfrm>
            <a:off x="0" y="3966881"/>
            <a:ext cx="12192000" cy="461665"/>
          </a:xfrm>
          <a:prstGeom prst="rect">
            <a:avLst/>
          </a:prstGeom>
          <a:noFill/>
        </p:spPr>
        <p:txBody>
          <a:bodyPr wrap="square" lIns="91440" tIns="45720" rIns="91440" bIns="45720" anchor="t">
            <a:spAutoFit/>
          </a:bodyPr>
          <a:lstStyle/>
          <a:p>
            <a:pPr algn="ctr"/>
            <a:r>
              <a:rPr lang="en-US" sz="2400" b="1">
                <a:solidFill>
                  <a:srgbClr val="000000"/>
                </a:solidFill>
                <a:ea typeface="+mn-lt"/>
                <a:cs typeface="+mn-lt"/>
              </a:rPr>
              <a:t>Enhancing Movie Discovery and User Experience</a:t>
            </a:r>
            <a:endParaRPr lang="en-US" sz="2400"/>
          </a:p>
        </p:txBody>
      </p:sp>
      <p:sp>
        <p:nvSpPr>
          <p:cNvPr id="6" name="Rectangle 5">
            <a:extLst>
              <a:ext uri="{FF2B5EF4-FFF2-40B4-BE49-F238E27FC236}">
                <a16:creationId xmlns:a16="http://schemas.microsoft.com/office/drawing/2014/main" id="{C8861050-595A-4990-3D49-B8FFF327AA12}"/>
              </a:ext>
            </a:extLst>
          </p:cNvPr>
          <p:cNvSpPr/>
          <p:nvPr/>
        </p:nvSpPr>
        <p:spPr>
          <a:xfrm>
            <a:off x="0" y="4566860"/>
            <a:ext cx="12192000" cy="2291139"/>
          </a:xfrm>
          <a:prstGeom prst="rect">
            <a:avLst/>
          </a:prstGeom>
          <a:solidFill>
            <a:schemeClr val="tx1">
              <a:lumMod val="50000"/>
              <a:lumOff val="5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ubtitle 2">
            <a:extLst>
              <a:ext uri="{FF2B5EF4-FFF2-40B4-BE49-F238E27FC236}">
                <a16:creationId xmlns:a16="http://schemas.microsoft.com/office/drawing/2014/main" id="{39EEA9C1-13EF-DBAC-B8AE-C2A3D3AB40D8}"/>
              </a:ext>
            </a:extLst>
          </p:cNvPr>
          <p:cNvSpPr txBox="1">
            <a:spLocks/>
          </p:cNvSpPr>
          <p:nvPr/>
        </p:nvSpPr>
        <p:spPr>
          <a:xfrm>
            <a:off x="0" y="5105400"/>
            <a:ext cx="12192000" cy="1647992"/>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sz="1800" b="1" cap="all">
                <a:solidFill>
                  <a:schemeClr val="bg1"/>
                </a:solidFill>
              </a:rPr>
              <a:t>Submitted by:</a:t>
            </a:r>
            <a:endParaRPr lang="en-US" sz="1800">
              <a:solidFill>
                <a:schemeClr val="bg1"/>
              </a:solidFill>
            </a:endParaRPr>
          </a:p>
          <a:p>
            <a:pPr algn="ctr"/>
            <a:r>
              <a:rPr lang="en-US" sz="1800" b="1" cap="all">
                <a:solidFill>
                  <a:schemeClr val="bg1"/>
                </a:solidFill>
              </a:rPr>
              <a:t>Tae Hwan Kim &amp; Denver </a:t>
            </a:r>
            <a:r>
              <a:rPr lang="en-US" sz="1800" b="1" cap="all" err="1">
                <a:solidFill>
                  <a:schemeClr val="bg1"/>
                </a:solidFill>
              </a:rPr>
              <a:t>magtibay</a:t>
            </a:r>
            <a:endParaRPr lang="en-US" sz="1800" err="1">
              <a:solidFill>
                <a:schemeClr val="bg1"/>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F7023783-1BA7-4B53-8EDC-B7F22732FC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1B8B7D45-C71F-4FD6-BE9F-31CB246781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05878"/>
            <a:ext cx="12192000" cy="4552121"/>
            <a:chOff x="6096002" y="-9073"/>
            <a:chExt cx="6095998" cy="6867073"/>
          </a:xfrm>
        </p:grpSpPr>
        <p:sp>
          <p:nvSpPr>
            <p:cNvPr id="12" name="Rectangle 11">
              <a:extLst>
                <a:ext uri="{FF2B5EF4-FFF2-40B4-BE49-F238E27FC236}">
                  <a16:creationId xmlns:a16="http://schemas.microsoft.com/office/drawing/2014/main" id="{4F0E55DB-2DD2-4990-952E-AF7499C79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31DE2E-D7A0-4137-B8A6-3F996F89AD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BEECA9E-C489-4B62-9103-5A6D60EA2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913"/>
            <a:ext cx="6095996" cy="231879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7F0B88-AC1F-C369-482A-5CAB397B2F74}"/>
              </a:ext>
            </a:extLst>
          </p:cNvPr>
          <p:cNvSpPr>
            <a:spLocks noGrp="1"/>
          </p:cNvSpPr>
          <p:nvPr>
            <p:ph type="title"/>
          </p:nvPr>
        </p:nvSpPr>
        <p:spPr>
          <a:xfrm>
            <a:off x="386581" y="278752"/>
            <a:ext cx="5251230" cy="1841240"/>
          </a:xfrm>
        </p:spPr>
        <p:txBody>
          <a:bodyPr>
            <a:normAutofit fontScale="90000"/>
          </a:bodyPr>
          <a:lstStyle/>
          <a:p>
            <a:r>
              <a:rPr lang="en-US" sz="4400"/>
              <a:t>Model 2: Movie Description-Based Recommender</a:t>
            </a:r>
          </a:p>
        </p:txBody>
      </p:sp>
      <p:sp>
        <p:nvSpPr>
          <p:cNvPr id="16" name="Content Placeholder 2">
            <a:extLst>
              <a:ext uri="{FF2B5EF4-FFF2-40B4-BE49-F238E27FC236}">
                <a16:creationId xmlns:a16="http://schemas.microsoft.com/office/drawing/2014/main" id="{22A87BD0-D8D8-2758-C9C2-9B108C1B98E0}"/>
              </a:ext>
            </a:extLst>
          </p:cNvPr>
          <p:cNvSpPr txBox="1">
            <a:spLocks/>
          </p:cNvSpPr>
          <p:nvPr/>
        </p:nvSpPr>
        <p:spPr>
          <a:xfrm>
            <a:off x="6210757" y="244799"/>
            <a:ext cx="5858182" cy="1905304"/>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a:ea typeface="+mn-lt"/>
                <a:cs typeface="+mn-lt"/>
              </a:rPr>
              <a:t>Summary</a:t>
            </a:r>
            <a:endParaRPr lang="en-US" sz="1800"/>
          </a:p>
          <a:p>
            <a:pPr algn="just"/>
            <a:r>
              <a:rPr lang="en-US" sz="1300">
                <a:solidFill>
                  <a:srgbClr val="0D0D0D"/>
                </a:solidFill>
                <a:ea typeface="+mn-lt"/>
                <a:cs typeface="+mn-lt"/>
              </a:rPr>
              <a:t>The Movie Description-Based Recommender offers personalized suggestions grounded in movie descriptions and taglines. Using the TF-IDF Vectorizer, we transformed descriptions into numerical representations and computed Cosine Similarity scores to determine movie similarities. This allowed us to identify the 30 most similar movies for a given title, marking our first step in </a:t>
            </a:r>
            <a:r>
              <a:rPr lang="en-US" sz="1300" u="sng">
                <a:solidFill>
                  <a:srgbClr val="0D0D0D"/>
                </a:solidFill>
                <a:ea typeface="+mn-lt"/>
                <a:cs typeface="+mn-lt"/>
              </a:rPr>
              <a:t>content-based filtering.</a:t>
            </a:r>
            <a:endParaRPr lang="en-US" u="sng">
              <a:solidFill>
                <a:srgbClr val="0D0D0D"/>
              </a:solidFill>
              <a:ea typeface="+mn-lt"/>
              <a:cs typeface="+mn-lt"/>
            </a:endParaRPr>
          </a:p>
        </p:txBody>
      </p:sp>
      <p:sp>
        <p:nvSpPr>
          <p:cNvPr id="3" name="Content Placeholder 2">
            <a:extLst>
              <a:ext uri="{FF2B5EF4-FFF2-40B4-BE49-F238E27FC236}">
                <a16:creationId xmlns:a16="http://schemas.microsoft.com/office/drawing/2014/main" id="{A2DAEA30-0595-BBA9-68FC-6E69BC52A008}"/>
              </a:ext>
            </a:extLst>
          </p:cNvPr>
          <p:cNvSpPr txBox="1">
            <a:spLocks/>
          </p:cNvSpPr>
          <p:nvPr/>
        </p:nvSpPr>
        <p:spPr>
          <a:xfrm>
            <a:off x="212728" y="2530798"/>
            <a:ext cx="5673125" cy="1905304"/>
          </a:xfrm>
          <a:prstGeom prst="rect">
            <a:avLst/>
          </a:prstGeom>
        </p:spPr>
        <p:txBody>
          <a:bodyPr vert="horz" lIns="91440" tIns="45720" rIns="91440" bIns="4572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a:solidFill>
                  <a:srgbClr val="0D0D0D"/>
                </a:solidFill>
                <a:ea typeface="+mn-lt"/>
                <a:cs typeface="+mn-lt"/>
              </a:rPr>
              <a:t>The algorithm involved data preprocessing to handle missing values, </a:t>
            </a:r>
            <a:r>
              <a:rPr lang="en-US" u="sng">
                <a:solidFill>
                  <a:srgbClr val="0D0D0D"/>
                </a:solidFill>
                <a:ea typeface="+mn-lt"/>
                <a:cs typeface="+mn-lt"/>
              </a:rPr>
              <a:t>combining taglines</a:t>
            </a:r>
            <a:r>
              <a:rPr lang="en-US">
                <a:solidFill>
                  <a:srgbClr val="0D0D0D"/>
                </a:solidFill>
                <a:ea typeface="+mn-lt"/>
                <a:cs typeface="+mn-lt"/>
              </a:rPr>
              <a:t> and overviews to </a:t>
            </a:r>
            <a:r>
              <a:rPr lang="en-US" u="sng">
                <a:solidFill>
                  <a:srgbClr val="0D0D0D"/>
                </a:solidFill>
                <a:ea typeface="+mn-lt"/>
                <a:cs typeface="+mn-lt"/>
              </a:rPr>
              <a:t>create movie descriptions. </a:t>
            </a:r>
            <a:r>
              <a:rPr lang="en-US">
                <a:solidFill>
                  <a:srgbClr val="0D0D0D"/>
                </a:solidFill>
                <a:ea typeface="+mn-lt"/>
                <a:cs typeface="+mn-lt"/>
              </a:rPr>
              <a:t>Employing the TF-IDF Vectorizer, we converted descriptions into numerical vectors, computed Cosine Similarity scores, and sorted movies based on these scores to provide personalized recommendations.</a:t>
            </a:r>
            <a:endParaRPr lang="en-US"/>
          </a:p>
        </p:txBody>
      </p:sp>
      <p:pic>
        <p:nvPicPr>
          <p:cNvPr id="4" name="Picture 3" descr="A screenshot of a computer code&#10;&#10;Description automatically generated">
            <a:extLst>
              <a:ext uri="{FF2B5EF4-FFF2-40B4-BE49-F238E27FC236}">
                <a16:creationId xmlns:a16="http://schemas.microsoft.com/office/drawing/2014/main" id="{8DC763A5-59A5-492A-BC07-8BC504AAE80E}"/>
              </a:ext>
            </a:extLst>
          </p:cNvPr>
          <p:cNvPicPr>
            <a:picLocks noChangeAspect="1"/>
          </p:cNvPicPr>
          <p:nvPr/>
        </p:nvPicPr>
        <p:blipFill>
          <a:blip r:embed="rId2"/>
          <a:stretch>
            <a:fillRect/>
          </a:stretch>
        </p:blipFill>
        <p:spPr>
          <a:xfrm>
            <a:off x="6092597" y="2528207"/>
            <a:ext cx="6102805" cy="1823358"/>
          </a:xfrm>
          <a:prstGeom prst="rect">
            <a:avLst/>
          </a:prstGeom>
        </p:spPr>
      </p:pic>
      <p:pic>
        <p:nvPicPr>
          <p:cNvPr id="8" name="Picture 7" descr="A screenshot of a computer code&#10;&#10;Description automatically generated">
            <a:extLst>
              <a:ext uri="{FF2B5EF4-FFF2-40B4-BE49-F238E27FC236}">
                <a16:creationId xmlns:a16="http://schemas.microsoft.com/office/drawing/2014/main" id="{075ECE1A-06C2-0AAD-52C2-AE92998F7AF4}"/>
              </a:ext>
            </a:extLst>
          </p:cNvPr>
          <p:cNvPicPr>
            <a:picLocks noChangeAspect="1"/>
          </p:cNvPicPr>
          <p:nvPr/>
        </p:nvPicPr>
        <p:blipFill>
          <a:blip r:embed="rId3"/>
          <a:stretch>
            <a:fillRect/>
          </a:stretch>
        </p:blipFill>
        <p:spPr>
          <a:xfrm>
            <a:off x="6054498" y="4360409"/>
            <a:ext cx="6135461" cy="1108983"/>
          </a:xfrm>
          <a:prstGeom prst="rect">
            <a:avLst/>
          </a:prstGeom>
        </p:spPr>
      </p:pic>
    </p:spTree>
    <p:extLst>
      <p:ext uri="{BB962C8B-B14F-4D97-AF65-F5344CB8AC3E}">
        <p14:creationId xmlns:p14="http://schemas.microsoft.com/office/powerpoint/2010/main" val="19015641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234B7-DAB8-857F-FB32-62CDFE732A7A}"/>
              </a:ext>
            </a:extLst>
          </p:cNvPr>
          <p:cNvSpPr>
            <a:spLocks noGrp="1"/>
          </p:cNvSpPr>
          <p:nvPr>
            <p:ph type="title"/>
          </p:nvPr>
        </p:nvSpPr>
        <p:spPr/>
        <p:txBody>
          <a:bodyPr>
            <a:normAutofit/>
          </a:bodyPr>
          <a:lstStyle/>
          <a:p>
            <a:r>
              <a:rPr lang="en-US"/>
              <a:t>Avatar Movie</a:t>
            </a:r>
          </a:p>
        </p:txBody>
      </p:sp>
      <p:pic>
        <p:nvPicPr>
          <p:cNvPr id="4" name="Content Placeholder 3" descr="Avatar: The Way of Water (2022) - IMDb">
            <a:extLst>
              <a:ext uri="{FF2B5EF4-FFF2-40B4-BE49-F238E27FC236}">
                <a16:creationId xmlns:a16="http://schemas.microsoft.com/office/drawing/2014/main" id="{BEF28FA1-FB7C-1BBB-C2AD-EB31E3DFE2B3}"/>
              </a:ext>
            </a:extLst>
          </p:cNvPr>
          <p:cNvPicPr>
            <a:picLocks noGrp="1" noChangeAspect="1"/>
          </p:cNvPicPr>
          <p:nvPr>
            <p:ph idx="1"/>
          </p:nvPr>
        </p:nvPicPr>
        <p:blipFill>
          <a:blip r:embed="rId2"/>
          <a:stretch>
            <a:fillRect/>
          </a:stretch>
        </p:blipFill>
        <p:spPr>
          <a:xfrm>
            <a:off x="8395849" y="1139599"/>
            <a:ext cx="3471832" cy="4972050"/>
          </a:xfrm>
        </p:spPr>
      </p:pic>
      <p:sp>
        <p:nvSpPr>
          <p:cNvPr id="5" name="TextBox 4">
            <a:extLst>
              <a:ext uri="{FF2B5EF4-FFF2-40B4-BE49-F238E27FC236}">
                <a16:creationId xmlns:a16="http://schemas.microsoft.com/office/drawing/2014/main" id="{64371394-FD18-F7D3-DBB9-2F7F7459D0E8}"/>
              </a:ext>
            </a:extLst>
          </p:cNvPr>
          <p:cNvSpPr txBox="1"/>
          <p:nvPr/>
        </p:nvSpPr>
        <p:spPr>
          <a:xfrm>
            <a:off x="129379" y="2359297"/>
            <a:ext cx="814686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Overview:</a:t>
            </a:r>
          </a:p>
          <a:p>
            <a:r>
              <a:rPr lang="en-US">
                <a:ea typeface="+mn-lt"/>
                <a:cs typeface="+mn-lt"/>
              </a:rPr>
              <a:t>In the 22nd century, a paraplegic Marine is dispatched to the moon Pandora on a unique mission, but becomes torn between following orders and protecting an alien civilization.</a:t>
            </a:r>
            <a:endParaRPr lang="en-US"/>
          </a:p>
          <a:p>
            <a:endParaRPr lang="en-US"/>
          </a:p>
          <a:p>
            <a:r>
              <a:rPr lang="en-US"/>
              <a:t>Tagline: </a:t>
            </a:r>
          </a:p>
          <a:p>
            <a:r>
              <a:rPr lang="en-US">
                <a:ea typeface="+mn-lt"/>
                <a:cs typeface="+mn-lt"/>
              </a:rPr>
              <a:t>Enter the World of Pandora. </a:t>
            </a:r>
            <a:endParaRPr lang="en-US"/>
          </a:p>
        </p:txBody>
      </p:sp>
      <p:pic>
        <p:nvPicPr>
          <p:cNvPr id="6" name="Picture 5" descr="A screen shot of a computer&#10;&#10;Description automatically generated">
            <a:extLst>
              <a:ext uri="{FF2B5EF4-FFF2-40B4-BE49-F238E27FC236}">
                <a16:creationId xmlns:a16="http://schemas.microsoft.com/office/drawing/2014/main" id="{22EE46EB-9435-5B76-5DD0-3D5C98F64CCB}"/>
              </a:ext>
            </a:extLst>
          </p:cNvPr>
          <p:cNvPicPr>
            <a:picLocks noChangeAspect="1"/>
          </p:cNvPicPr>
          <p:nvPr/>
        </p:nvPicPr>
        <p:blipFill>
          <a:blip r:embed="rId3"/>
          <a:stretch>
            <a:fillRect/>
          </a:stretch>
        </p:blipFill>
        <p:spPr>
          <a:xfrm>
            <a:off x="178254" y="4449536"/>
            <a:ext cx="6185807" cy="1398814"/>
          </a:xfrm>
          <a:prstGeom prst="rect">
            <a:avLst/>
          </a:prstGeom>
        </p:spPr>
      </p:pic>
    </p:spTree>
    <p:extLst>
      <p:ext uri="{BB962C8B-B14F-4D97-AF65-F5344CB8AC3E}">
        <p14:creationId xmlns:p14="http://schemas.microsoft.com/office/powerpoint/2010/main" val="3626811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DCCCD-E9B9-DDEE-7AB7-D2F51989B9D0}"/>
              </a:ext>
            </a:extLst>
          </p:cNvPr>
          <p:cNvSpPr>
            <a:spLocks noGrp="1"/>
          </p:cNvSpPr>
          <p:nvPr>
            <p:ph type="title"/>
          </p:nvPr>
        </p:nvSpPr>
        <p:spPr/>
        <p:txBody>
          <a:bodyPr vert="horz" lIns="91440" tIns="45720" rIns="91440" bIns="45720" rtlCol="0" anchor="b">
            <a:noAutofit/>
          </a:bodyPr>
          <a:lstStyle/>
          <a:p>
            <a:r>
              <a:rPr lang="en-US" sz="4400"/>
              <a:t>Top 3 Movies Recommended after watching Avatar (Based on Description)</a:t>
            </a:r>
          </a:p>
        </p:txBody>
      </p:sp>
      <p:pic>
        <p:nvPicPr>
          <p:cNvPr id="4" name="Content Placeholder 3" descr="The Matrix | Matrix Wiki | Fandom">
            <a:extLst>
              <a:ext uri="{FF2B5EF4-FFF2-40B4-BE49-F238E27FC236}">
                <a16:creationId xmlns:a16="http://schemas.microsoft.com/office/drawing/2014/main" id="{BE0F461B-7546-4F96-82F8-7CDAA4D4DB0F}"/>
              </a:ext>
            </a:extLst>
          </p:cNvPr>
          <p:cNvPicPr>
            <a:picLocks noGrp="1" noChangeAspect="1"/>
          </p:cNvPicPr>
          <p:nvPr>
            <p:ph idx="1"/>
          </p:nvPr>
        </p:nvPicPr>
        <p:blipFill>
          <a:blip r:embed="rId2"/>
          <a:stretch>
            <a:fillRect/>
          </a:stretch>
        </p:blipFill>
        <p:spPr>
          <a:xfrm>
            <a:off x="421368" y="2500313"/>
            <a:ext cx="2700337" cy="3600450"/>
          </a:xfrm>
        </p:spPr>
      </p:pic>
      <p:sp>
        <p:nvSpPr>
          <p:cNvPr id="6" name="TextBox 5">
            <a:extLst>
              <a:ext uri="{FF2B5EF4-FFF2-40B4-BE49-F238E27FC236}">
                <a16:creationId xmlns:a16="http://schemas.microsoft.com/office/drawing/2014/main" id="{2600B285-88CA-3D10-97DF-065190F2FF5B}"/>
              </a:ext>
            </a:extLst>
          </p:cNvPr>
          <p:cNvSpPr txBox="1"/>
          <p:nvPr/>
        </p:nvSpPr>
        <p:spPr>
          <a:xfrm>
            <a:off x="3819636" y="2413726"/>
            <a:ext cx="814686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Overview:</a:t>
            </a:r>
          </a:p>
          <a:p>
            <a:pPr algn="just"/>
            <a:r>
              <a:rPr lang="en-US">
                <a:ea typeface="+mn-lt"/>
                <a:cs typeface="+mn-lt"/>
              </a:rPr>
              <a:t>Set in the </a:t>
            </a:r>
            <a:r>
              <a:rPr lang="en-US" b="1">
                <a:ea typeface="+mn-lt"/>
                <a:cs typeface="+mn-lt"/>
              </a:rPr>
              <a:t>22nd century</a:t>
            </a:r>
            <a:r>
              <a:rPr lang="en-US">
                <a:ea typeface="+mn-lt"/>
                <a:cs typeface="+mn-lt"/>
              </a:rPr>
              <a:t>, The Matrix tells the story of a computer hacker who joins a group of underground insurgents fighting the vast and powerful computers who now rule the earth. </a:t>
            </a:r>
            <a:endParaRPr lang="en-US"/>
          </a:p>
          <a:p>
            <a:endParaRPr lang="en-US"/>
          </a:p>
          <a:p>
            <a:r>
              <a:rPr lang="en-US"/>
              <a:t>Tagline: </a:t>
            </a:r>
          </a:p>
          <a:p>
            <a:r>
              <a:rPr lang="en-US">
                <a:ea typeface="+mn-lt"/>
                <a:cs typeface="+mn-lt"/>
              </a:rPr>
              <a:t>Welcome to the Real </a:t>
            </a:r>
            <a:r>
              <a:rPr lang="en-US" b="1">
                <a:ea typeface="+mn-lt"/>
                <a:cs typeface="+mn-lt"/>
              </a:rPr>
              <a:t>World</a:t>
            </a:r>
            <a:r>
              <a:rPr lang="en-US">
                <a:ea typeface="+mn-lt"/>
                <a:cs typeface="+mn-lt"/>
              </a:rPr>
              <a:t>.</a:t>
            </a:r>
          </a:p>
        </p:txBody>
      </p:sp>
    </p:spTree>
    <p:extLst>
      <p:ext uri="{BB962C8B-B14F-4D97-AF65-F5344CB8AC3E}">
        <p14:creationId xmlns:p14="http://schemas.microsoft.com/office/powerpoint/2010/main" val="1254030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DCCCD-E9B9-DDEE-7AB7-D2F51989B9D0}"/>
              </a:ext>
            </a:extLst>
          </p:cNvPr>
          <p:cNvSpPr>
            <a:spLocks noGrp="1"/>
          </p:cNvSpPr>
          <p:nvPr>
            <p:ph type="title"/>
          </p:nvPr>
        </p:nvSpPr>
        <p:spPr/>
        <p:txBody>
          <a:bodyPr vert="horz" lIns="91440" tIns="45720" rIns="91440" bIns="45720" rtlCol="0" anchor="b">
            <a:noAutofit/>
          </a:bodyPr>
          <a:lstStyle/>
          <a:p>
            <a:r>
              <a:rPr lang="en-US" sz="4400"/>
              <a:t>Top 3 Movies Recommended after watching Avatar (Based on Description)</a:t>
            </a:r>
          </a:p>
        </p:txBody>
      </p:sp>
      <p:sp>
        <p:nvSpPr>
          <p:cNvPr id="6" name="TextBox 5">
            <a:extLst>
              <a:ext uri="{FF2B5EF4-FFF2-40B4-BE49-F238E27FC236}">
                <a16:creationId xmlns:a16="http://schemas.microsoft.com/office/drawing/2014/main" id="{2600B285-88CA-3D10-97DF-065190F2FF5B}"/>
              </a:ext>
            </a:extLst>
          </p:cNvPr>
          <p:cNvSpPr txBox="1"/>
          <p:nvPr/>
        </p:nvSpPr>
        <p:spPr>
          <a:xfrm>
            <a:off x="3819636" y="2413726"/>
            <a:ext cx="8146861"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Overview:</a:t>
            </a:r>
          </a:p>
          <a:p>
            <a:pPr algn="just"/>
            <a:r>
              <a:rPr lang="en-US">
                <a:ea typeface="+mn-lt"/>
                <a:cs typeface="+mn-lt"/>
              </a:rPr>
              <a:t>Navy SEAL Lieutenant A.K. Waters and his elite squadron of tactical specialists are forced to choose between their duty and their humanity, between following orders by ignoring the conflict that surrounds them, or finding the courage to follow their conscience and protect a group of innocent refugees. When the democratic government of Nigeria collapses and the country is taken over by a ruthless military dictator, Waters, a fiercely loyal and hardened veteran is </a:t>
            </a:r>
            <a:r>
              <a:rPr lang="en-US" b="1">
                <a:ea typeface="+mn-lt"/>
                <a:cs typeface="+mn-lt"/>
              </a:rPr>
              <a:t>dispatched </a:t>
            </a:r>
            <a:r>
              <a:rPr lang="en-US">
                <a:ea typeface="+mn-lt"/>
                <a:cs typeface="+mn-lt"/>
              </a:rPr>
              <a:t>on a routine mission to retrieve a Doctors Without Borders physician.</a:t>
            </a:r>
          </a:p>
          <a:p>
            <a:endParaRPr lang="en-US"/>
          </a:p>
          <a:p>
            <a:r>
              <a:rPr lang="en-US"/>
              <a:t>Tagline: </a:t>
            </a:r>
          </a:p>
          <a:p>
            <a:r>
              <a:rPr lang="en-US">
                <a:ea typeface="+mn-lt"/>
                <a:cs typeface="+mn-lt"/>
              </a:rPr>
              <a:t>He was trained</a:t>
            </a:r>
            <a:r>
              <a:rPr lang="en-US" b="1">
                <a:ea typeface="+mn-lt"/>
                <a:cs typeface="+mn-lt"/>
              </a:rPr>
              <a:t> </a:t>
            </a:r>
            <a:r>
              <a:rPr lang="en-US">
                <a:ea typeface="+mn-lt"/>
                <a:cs typeface="+mn-lt"/>
              </a:rPr>
              <a:t>to follow </a:t>
            </a:r>
            <a:r>
              <a:rPr lang="en-US" b="1">
                <a:ea typeface="+mn-lt"/>
                <a:cs typeface="+mn-lt"/>
              </a:rPr>
              <a:t>orders</a:t>
            </a:r>
            <a:r>
              <a:rPr lang="en-US">
                <a:ea typeface="+mn-lt"/>
                <a:cs typeface="+mn-lt"/>
              </a:rPr>
              <a:t>. He became a hero by defying them.</a:t>
            </a:r>
          </a:p>
        </p:txBody>
      </p:sp>
      <p:pic>
        <p:nvPicPr>
          <p:cNvPr id="7" name="Content Placeholder 6" descr="Tears Of The Sun | Full Movie | Movies Anywhere">
            <a:extLst>
              <a:ext uri="{FF2B5EF4-FFF2-40B4-BE49-F238E27FC236}">
                <a16:creationId xmlns:a16="http://schemas.microsoft.com/office/drawing/2014/main" id="{7D67C0E5-CFE7-8AD8-9330-A363DC86485F}"/>
              </a:ext>
            </a:extLst>
          </p:cNvPr>
          <p:cNvPicPr>
            <a:picLocks noGrp="1" noChangeAspect="1"/>
          </p:cNvPicPr>
          <p:nvPr>
            <p:ph idx="1"/>
          </p:nvPr>
        </p:nvPicPr>
        <p:blipFill>
          <a:blip r:embed="rId2"/>
          <a:stretch>
            <a:fillRect/>
          </a:stretch>
        </p:blipFill>
        <p:spPr>
          <a:xfrm>
            <a:off x="353673" y="2380570"/>
            <a:ext cx="2857500" cy="4286250"/>
          </a:xfrm>
        </p:spPr>
      </p:pic>
    </p:spTree>
    <p:extLst>
      <p:ext uri="{BB962C8B-B14F-4D97-AF65-F5344CB8AC3E}">
        <p14:creationId xmlns:p14="http://schemas.microsoft.com/office/powerpoint/2010/main" val="30915262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DCCCD-E9B9-DDEE-7AB7-D2F51989B9D0}"/>
              </a:ext>
            </a:extLst>
          </p:cNvPr>
          <p:cNvSpPr>
            <a:spLocks noGrp="1"/>
          </p:cNvSpPr>
          <p:nvPr>
            <p:ph type="title"/>
          </p:nvPr>
        </p:nvSpPr>
        <p:spPr/>
        <p:txBody>
          <a:bodyPr vert="horz" lIns="91440" tIns="45720" rIns="91440" bIns="45720" rtlCol="0" anchor="b">
            <a:noAutofit/>
          </a:bodyPr>
          <a:lstStyle/>
          <a:p>
            <a:r>
              <a:rPr lang="en-US" sz="4400"/>
              <a:t>Top 3 Movies Recommended after watching Avatar (Based on Description)</a:t>
            </a:r>
          </a:p>
        </p:txBody>
      </p:sp>
      <p:sp>
        <p:nvSpPr>
          <p:cNvPr id="6" name="TextBox 5">
            <a:extLst>
              <a:ext uri="{FF2B5EF4-FFF2-40B4-BE49-F238E27FC236}">
                <a16:creationId xmlns:a16="http://schemas.microsoft.com/office/drawing/2014/main" id="{2600B285-88CA-3D10-97DF-065190F2FF5B}"/>
              </a:ext>
            </a:extLst>
          </p:cNvPr>
          <p:cNvSpPr txBox="1"/>
          <p:nvPr/>
        </p:nvSpPr>
        <p:spPr>
          <a:xfrm>
            <a:off x="3819636" y="2413726"/>
            <a:ext cx="8146861"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Overview:</a:t>
            </a:r>
          </a:p>
          <a:p>
            <a:pPr algn="just"/>
            <a:r>
              <a:rPr lang="en-US">
                <a:ea typeface="+mn-lt"/>
                <a:cs typeface="+mn-lt"/>
              </a:rPr>
              <a:t>Lara Croft ventures to an underwater temple in search of the mythological Pandora's Box but, after securing it, it is promptly stolen by the villainous leader of a Chinese crime syndicate. Lara must recover the box before the syndicate's evil mastermind uses it to construct a weapon of catastrophic capabilities.</a:t>
            </a:r>
          </a:p>
          <a:p>
            <a:endParaRPr lang="en-US"/>
          </a:p>
          <a:p>
            <a:r>
              <a:rPr lang="en-US"/>
              <a:t>Tagline: </a:t>
            </a:r>
          </a:p>
          <a:p>
            <a:r>
              <a:rPr lang="en-US">
                <a:ea typeface="+mn-lt"/>
                <a:cs typeface="+mn-lt"/>
              </a:rPr>
              <a:t>Adventuress Lara Croft goes on a quest to save the mythical </a:t>
            </a:r>
            <a:r>
              <a:rPr lang="en-US" b="1">
                <a:ea typeface="+mn-lt"/>
                <a:cs typeface="+mn-lt"/>
              </a:rPr>
              <a:t>Pandora's </a:t>
            </a:r>
            <a:r>
              <a:rPr lang="en-US">
                <a:ea typeface="+mn-lt"/>
                <a:cs typeface="+mn-lt"/>
              </a:rPr>
              <a:t>Box.</a:t>
            </a:r>
            <a:endParaRPr lang="en-US"/>
          </a:p>
        </p:txBody>
      </p:sp>
      <p:pic>
        <p:nvPicPr>
          <p:cNvPr id="5" name="Content Placeholder 4" descr="Lara Croft Tomb Raider: The Cradle of Life | Rotten Tomatoes">
            <a:extLst>
              <a:ext uri="{FF2B5EF4-FFF2-40B4-BE49-F238E27FC236}">
                <a16:creationId xmlns:a16="http://schemas.microsoft.com/office/drawing/2014/main" id="{569A0771-DDAC-1FCF-7BC6-BE84A1A64A59}"/>
              </a:ext>
            </a:extLst>
          </p:cNvPr>
          <p:cNvPicPr>
            <a:picLocks noGrp="1" noChangeAspect="1"/>
          </p:cNvPicPr>
          <p:nvPr>
            <p:ph idx="1"/>
          </p:nvPr>
        </p:nvPicPr>
        <p:blipFill>
          <a:blip r:embed="rId2"/>
          <a:stretch>
            <a:fillRect/>
          </a:stretch>
        </p:blipFill>
        <p:spPr>
          <a:xfrm>
            <a:off x="212158" y="2414588"/>
            <a:ext cx="3194957" cy="3194957"/>
          </a:xfrm>
        </p:spPr>
      </p:pic>
    </p:spTree>
    <p:extLst>
      <p:ext uri="{BB962C8B-B14F-4D97-AF65-F5344CB8AC3E}">
        <p14:creationId xmlns:p14="http://schemas.microsoft.com/office/powerpoint/2010/main" val="37182929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F7023783-1BA7-4B53-8EDC-B7F22732FC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1B8B7D45-C71F-4FD6-BE9F-31CB246781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05878"/>
            <a:ext cx="12192000" cy="4552121"/>
            <a:chOff x="6096002" y="-9073"/>
            <a:chExt cx="6095998" cy="6867073"/>
          </a:xfrm>
        </p:grpSpPr>
        <p:sp>
          <p:nvSpPr>
            <p:cNvPr id="12" name="Rectangle 11">
              <a:extLst>
                <a:ext uri="{FF2B5EF4-FFF2-40B4-BE49-F238E27FC236}">
                  <a16:creationId xmlns:a16="http://schemas.microsoft.com/office/drawing/2014/main" id="{4F0E55DB-2DD2-4990-952E-AF7499C79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31DE2E-D7A0-4137-B8A6-3F996F89AD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BEECA9E-C489-4B62-9103-5A6D60EA2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913"/>
            <a:ext cx="6095996" cy="231879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7F0B88-AC1F-C369-482A-5CAB397B2F74}"/>
              </a:ext>
            </a:extLst>
          </p:cNvPr>
          <p:cNvSpPr>
            <a:spLocks noGrp="1"/>
          </p:cNvSpPr>
          <p:nvPr>
            <p:ph type="title"/>
          </p:nvPr>
        </p:nvSpPr>
        <p:spPr>
          <a:xfrm>
            <a:off x="484552" y="398495"/>
            <a:ext cx="5251230" cy="1601755"/>
          </a:xfrm>
        </p:spPr>
        <p:txBody>
          <a:bodyPr>
            <a:normAutofit fontScale="90000"/>
          </a:bodyPr>
          <a:lstStyle/>
          <a:p>
            <a:r>
              <a:rPr lang="en-US" sz="4400"/>
              <a:t>Model 3: Metadata-Based Recommender</a:t>
            </a:r>
          </a:p>
        </p:txBody>
      </p:sp>
      <p:sp>
        <p:nvSpPr>
          <p:cNvPr id="9" name="Content Placeholder 2">
            <a:extLst>
              <a:ext uri="{FF2B5EF4-FFF2-40B4-BE49-F238E27FC236}">
                <a16:creationId xmlns:a16="http://schemas.microsoft.com/office/drawing/2014/main" id="{EB7A671B-DA77-65D6-1622-C25AD71FFB9C}"/>
              </a:ext>
            </a:extLst>
          </p:cNvPr>
          <p:cNvSpPr txBox="1">
            <a:spLocks/>
          </p:cNvSpPr>
          <p:nvPr/>
        </p:nvSpPr>
        <p:spPr>
          <a:xfrm>
            <a:off x="6210757" y="59742"/>
            <a:ext cx="5858182" cy="2231875"/>
          </a:xfrm>
          <a:prstGeom prst="rect">
            <a:avLst/>
          </a:prstGeom>
        </p:spPr>
        <p:txBody>
          <a:bodyPr vert="horz" lIns="91440" tIns="45720" rIns="91440" bIns="45720" rtlCol="0" anchor="t">
            <a:normAutofit fontScale="925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b="1">
                <a:ea typeface="+mn-lt"/>
                <a:cs typeface="+mn-lt"/>
              </a:rPr>
              <a:t>Summary</a:t>
            </a:r>
            <a:br>
              <a:rPr lang="en-US"/>
            </a:br>
            <a:r>
              <a:rPr lang="en-US" sz="1400">
                <a:solidFill>
                  <a:srgbClr val="0D0D0D"/>
                </a:solidFill>
                <a:ea typeface="+mn-lt"/>
                <a:cs typeface="+mn-lt"/>
              </a:rPr>
              <a:t>The Metadata-Based Recommender personalizes movie recommendations by integrating extensive metadata, including </a:t>
            </a:r>
            <a:r>
              <a:rPr lang="en-US" sz="1400" b="1">
                <a:solidFill>
                  <a:srgbClr val="0D0D0D"/>
                </a:solidFill>
                <a:ea typeface="+mn-lt"/>
                <a:cs typeface="+mn-lt"/>
              </a:rPr>
              <a:t>genres</a:t>
            </a:r>
            <a:r>
              <a:rPr lang="en-US" sz="1400">
                <a:solidFill>
                  <a:srgbClr val="0D0D0D"/>
                </a:solidFill>
                <a:ea typeface="+mn-lt"/>
                <a:cs typeface="+mn-lt"/>
              </a:rPr>
              <a:t>, </a:t>
            </a:r>
            <a:r>
              <a:rPr lang="en-US" sz="1400" b="1">
                <a:solidFill>
                  <a:srgbClr val="0D0D0D"/>
                </a:solidFill>
                <a:ea typeface="+mn-lt"/>
                <a:cs typeface="+mn-lt"/>
              </a:rPr>
              <a:t>directors</a:t>
            </a:r>
            <a:r>
              <a:rPr lang="en-US" sz="1400">
                <a:solidFill>
                  <a:srgbClr val="0D0D0D"/>
                </a:solidFill>
                <a:ea typeface="+mn-lt"/>
                <a:cs typeface="+mn-lt"/>
              </a:rPr>
              <a:t>, </a:t>
            </a:r>
            <a:r>
              <a:rPr lang="en-US" sz="1400" b="1">
                <a:solidFill>
                  <a:srgbClr val="0D0D0D"/>
                </a:solidFill>
                <a:ea typeface="+mn-lt"/>
                <a:cs typeface="+mn-lt"/>
              </a:rPr>
              <a:t>actors</a:t>
            </a:r>
            <a:r>
              <a:rPr lang="en-US" sz="1400">
                <a:solidFill>
                  <a:srgbClr val="0D0D0D"/>
                </a:solidFill>
                <a:ea typeface="+mn-lt"/>
                <a:cs typeface="+mn-lt"/>
              </a:rPr>
              <a:t>, and </a:t>
            </a:r>
            <a:r>
              <a:rPr lang="en-US" sz="1400" b="1">
                <a:solidFill>
                  <a:srgbClr val="0D0D0D"/>
                </a:solidFill>
                <a:ea typeface="+mn-lt"/>
                <a:cs typeface="+mn-lt"/>
              </a:rPr>
              <a:t>keywords</a:t>
            </a:r>
            <a:r>
              <a:rPr lang="en-US" sz="1400">
                <a:solidFill>
                  <a:srgbClr val="0D0D0D"/>
                </a:solidFill>
                <a:ea typeface="+mn-lt"/>
                <a:cs typeface="+mn-lt"/>
              </a:rPr>
              <a:t>. Key players like major characters and the director are prioritized, along with important keywords identified through frequency counts. Preprocessed keywords are combined with other features to create a metadata dump, enabling accurate similarity assessments for tailored recommendations.</a:t>
            </a:r>
            <a:endParaRPr lang="en-US" sz="1800">
              <a:solidFill>
                <a:srgbClr val="000000"/>
              </a:solidFill>
              <a:ea typeface="+mn-lt"/>
              <a:cs typeface="+mn-lt"/>
            </a:endParaRPr>
          </a:p>
        </p:txBody>
      </p:sp>
      <p:sp>
        <p:nvSpPr>
          <p:cNvPr id="3" name="Content Placeholder 2">
            <a:extLst>
              <a:ext uri="{FF2B5EF4-FFF2-40B4-BE49-F238E27FC236}">
                <a16:creationId xmlns:a16="http://schemas.microsoft.com/office/drawing/2014/main" id="{5F22CDF4-0A53-20FD-241B-5AC7D4A45FF6}"/>
              </a:ext>
            </a:extLst>
          </p:cNvPr>
          <p:cNvSpPr txBox="1">
            <a:spLocks/>
          </p:cNvSpPr>
          <p:nvPr/>
        </p:nvSpPr>
        <p:spPr>
          <a:xfrm>
            <a:off x="180071" y="2530798"/>
            <a:ext cx="5705782" cy="3984475"/>
          </a:xfrm>
          <a:prstGeom prst="rect">
            <a:avLst/>
          </a:prstGeom>
        </p:spPr>
        <p:txBody>
          <a:bodyPr vert="horz" lIns="91440" tIns="45720" rIns="91440" bIns="4572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600">
                <a:solidFill>
                  <a:srgbClr val="0D0D0D"/>
                </a:solidFill>
                <a:ea typeface="+mn-lt"/>
                <a:cs typeface="+mn-lt"/>
              </a:rPr>
              <a:t>The Metadata-Based Recommender algorithm involves merging and refining datasets to include essential features like genres, directors, actors, and keywords. Preprocessing steps ensure consistency and relevance, including stripping spaces, converting text to lowercase, and stemming keywords. A metadata dump is created, combining all relevant features for each movie. A Count Vectorizer generates a count matrix to represent word frequencies. Cosine similarity is calculated based on this matrix to identify the most similar movies. Finally, a function retrieves top recommendations using cosine similarity scores and movie indices.</a:t>
            </a:r>
            <a:endParaRPr lang="en-US" sz="1600"/>
          </a:p>
        </p:txBody>
      </p:sp>
      <p:pic>
        <p:nvPicPr>
          <p:cNvPr id="4" name="Picture 3" descr="A screenshot of a computer code&#10;&#10;Description automatically generated">
            <a:extLst>
              <a:ext uri="{FF2B5EF4-FFF2-40B4-BE49-F238E27FC236}">
                <a16:creationId xmlns:a16="http://schemas.microsoft.com/office/drawing/2014/main" id="{54B0EBB6-46B8-8BFE-7731-FEE0D9284A3A}"/>
              </a:ext>
            </a:extLst>
          </p:cNvPr>
          <p:cNvPicPr>
            <a:picLocks noChangeAspect="1"/>
          </p:cNvPicPr>
          <p:nvPr/>
        </p:nvPicPr>
        <p:blipFill>
          <a:blip r:embed="rId2"/>
          <a:stretch>
            <a:fillRect/>
          </a:stretch>
        </p:blipFill>
        <p:spPr>
          <a:xfrm>
            <a:off x="6093958" y="2684009"/>
            <a:ext cx="6100083" cy="793298"/>
          </a:xfrm>
          <a:prstGeom prst="rect">
            <a:avLst/>
          </a:prstGeom>
        </p:spPr>
      </p:pic>
      <p:pic>
        <p:nvPicPr>
          <p:cNvPr id="8" name="Picture 7" descr="A screenshot of a computer code&#10;&#10;Description automatically generated">
            <a:extLst>
              <a:ext uri="{FF2B5EF4-FFF2-40B4-BE49-F238E27FC236}">
                <a16:creationId xmlns:a16="http://schemas.microsoft.com/office/drawing/2014/main" id="{1EC0191E-683B-0C0B-5618-6CC028274816}"/>
              </a:ext>
            </a:extLst>
          </p:cNvPr>
          <p:cNvPicPr>
            <a:picLocks noChangeAspect="1"/>
          </p:cNvPicPr>
          <p:nvPr/>
        </p:nvPicPr>
        <p:blipFill>
          <a:blip r:embed="rId3"/>
          <a:stretch>
            <a:fillRect/>
          </a:stretch>
        </p:blipFill>
        <p:spPr>
          <a:xfrm>
            <a:off x="6096000" y="3721553"/>
            <a:ext cx="6096000" cy="1973036"/>
          </a:xfrm>
          <a:prstGeom prst="rect">
            <a:avLst/>
          </a:prstGeom>
        </p:spPr>
      </p:pic>
    </p:spTree>
    <p:extLst>
      <p:ext uri="{BB962C8B-B14F-4D97-AF65-F5344CB8AC3E}">
        <p14:creationId xmlns:p14="http://schemas.microsoft.com/office/powerpoint/2010/main" val="42882241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234B7-DAB8-857F-FB32-62CDFE732A7A}"/>
              </a:ext>
            </a:extLst>
          </p:cNvPr>
          <p:cNvSpPr>
            <a:spLocks noGrp="1"/>
          </p:cNvSpPr>
          <p:nvPr>
            <p:ph type="title"/>
          </p:nvPr>
        </p:nvSpPr>
        <p:spPr/>
        <p:txBody>
          <a:bodyPr>
            <a:normAutofit/>
          </a:bodyPr>
          <a:lstStyle/>
          <a:p>
            <a:r>
              <a:rPr lang="en-US"/>
              <a:t>The Dark Knight Movie</a:t>
            </a:r>
          </a:p>
        </p:txBody>
      </p:sp>
      <p:sp>
        <p:nvSpPr>
          <p:cNvPr id="5" name="TextBox 4">
            <a:extLst>
              <a:ext uri="{FF2B5EF4-FFF2-40B4-BE49-F238E27FC236}">
                <a16:creationId xmlns:a16="http://schemas.microsoft.com/office/drawing/2014/main" id="{64371394-FD18-F7D3-DBB9-2F7F7459D0E8}"/>
              </a:ext>
            </a:extLst>
          </p:cNvPr>
          <p:cNvSpPr txBox="1"/>
          <p:nvPr/>
        </p:nvSpPr>
        <p:spPr>
          <a:xfrm>
            <a:off x="129379" y="2359297"/>
            <a:ext cx="814686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Genre</a:t>
            </a:r>
            <a:r>
              <a:rPr lang="en-US"/>
              <a:t>: Drama, Action, Crime, Thriller</a:t>
            </a:r>
            <a:br>
              <a:rPr lang="en-US"/>
            </a:br>
            <a:r>
              <a:rPr lang="en-US" b="1"/>
              <a:t>Director</a:t>
            </a:r>
            <a:r>
              <a:rPr lang="en-US"/>
              <a:t>: </a:t>
            </a:r>
            <a:r>
              <a:rPr lang="en-US">
                <a:solidFill>
                  <a:srgbClr val="000000"/>
                </a:solidFill>
                <a:ea typeface="+mn-lt"/>
                <a:cs typeface="+mn-lt"/>
              </a:rPr>
              <a:t>Christopher Nolan</a:t>
            </a:r>
            <a:br>
              <a:rPr lang="en-US"/>
            </a:br>
            <a:r>
              <a:rPr lang="en-US" b="1"/>
              <a:t>Actors</a:t>
            </a:r>
            <a:r>
              <a:rPr lang="en-US"/>
              <a:t>: Christian Bale, Heath Ledger, Aaron Eckhart</a:t>
            </a:r>
            <a:br>
              <a:rPr lang="en-US"/>
            </a:br>
            <a:r>
              <a:rPr lang="en-US" b="1"/>
              <a:t>Keywords</a:t>
            </a:r>
            <a:r>
              <a:rPr lang="en-US"/>
              <a:t>: dc comics, crime fighter, secret identity, scarecrow, sadism, chaos, </a:t>
            </a:r>
            <a:r>
              <a:rPr lang="en-US" err="1"/>
              <a:t>gotham</a:t>
            </a:r>
            <a:r>
              <a:rPr lang="en-US"/>
              <a:t> city, vigilante, joker, </a:t>
            </a:r>
            <a:r>
              <a:rPr lang="en-US">
                <a:ea typeface="+mn-lt"/>
                <a:cs typeface="+mn-lt"/>
              </a:rPr>
              <a:t>superhero, batman, super powers, super villain, etc.</a:t>
            </a:r>
            <a:endParaRPr lang="en-US"/>
          </a:p>
        </p:txBody>
      </p:sp>
      <p:pic>
        <p:nvPicPr>
          <p:cNvPr id="8" name="Content Placeholder 7" descr="The Dark Knight | Full Movie | Movies Anywhere">
            <a:extLst>
              <a:ext uri="{FF2B5EF4-FFF2-40B4-BE49-F238E27FC236}">
                <a16:creationId xmlns:a16="http://schemas.microsoft.com/office/drawing/2014/main" id="{813D6B79-6666-77FC-ED8F-7DA72415B1EB}"/>
              </a:ext>
            </a:extLst>
          </p:cNvPr>
          <p:cNvPicPr>
            <a:picLocks noGrp="1" noChangeAspect="1"/>
          </p:cNvPicPr>
          <p:nvPr>
            <p:ph idx="1"/>
          </p:nvPr>
        </p:nvPicPr>
        <p:blipFill>
          <a:blip r:embed="rId2"/>
          <a:stretch>
            <a:fillRect/>
          </a:stretch>
        </p:blipFill>
        <p:spPr>
          <a:xfrm>
            <a:off x="8496187" y="758599"/>
            <a:ext cx="3401785" cy="5091792"/>
          </a:xfrm>
        </p:spPr>
      </p:pic>
      <p:pic>
        <p:nvPicPr>
          <p:cNvPr id="9" name="Picture 8" descr="A screen shot of a computer&#10;&#10;Description automatically generated">
            <a:extLst>
              <a:ext uri="{FF2B5EF4-FFF2-40B4-BE49-F238E27FC236}">
                <a16:creationId xmlns:a16="http://schemas.microsoft.com/office/drawing/2014/main" id="{6D52427E-EE2A-EE34-B794-011BA4AE740D}"/>
              </a:ext>
            </a:extLst>
          </p:cNvPr>
          <p:cNvPicPr>
            <a:picLocks noChangeAspect="1"/>
          </p:cNvPicPr>
          <p:nvPr/>
        </p:nvPicPr>
        <p:blipFill>
          <a:blip r:embed="rId3"/>
          <a:stretch>
            <a:fillRect/>
          </a:stretch>
        </p:blipFill>
        <p:spPr>
          <a:xfrm>
            <a:off x="217034" y="4188278"/>
            <a:ext cx="6097360" cy="1485900"/>
          </a:xfrm>
          <a:prstGeom prst="rect">
            <a:avLst/>
          </a:prstGeom>
        </p:spPr>
      </p:pic>
    </p:spTree>
    <p:extLst>
      <p:ext uri="{BB962C8B-B14F-4D97-AF65-F5344CB8AC3E}">
        <p14:creationId xmlns:p14="http://schemas.microsoft.com/office/powerpoint/2010/main" val="1241536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234B7-DAB8-857F-FB32-62CDFE732A7A}"/>
              </a:ext>
            </a:extLst>
          </p:cNvPr>
          <p:cNvSpPr>
            <a:spLocks noGrp="1"/>
          </p:cNvSpPr>
          <p:nvPr>
            <p:ph type="title"/>
          </p:nvPr>
        </p:nvSpPr>
        <p:spPr/>
        <p:txBody>
          <a:bodyPr>
            <a:normAutofit/>
          </a:bodyPr>
          <a:lstStyle/>
          <a:p>
            <a:r>
              <a:rPr lang="en-US" sz="4400"/>
              <a:t>Top 3 Movies Recommended after watching The Dark Knight (Metadata)</a:t>
            </a:r>
            <a:endParaRPr lang="en-US"/>
          </a:p>
        </p:txBody>
      </p:sp>
      <p:sp>
        <p:nvSpPr>
          <p:cNvPr id="5" name="TextBox 4">
            <a:extLst>
              <a:ext uri="{FF2B5EF4-FFF2-40B4-BE49-F238E27FC236}">
                <a16:creationId xmlns:a16="http://schemas.microsoft.com/office/drawing/2014/main" id="{64371394-FD18-F7D3-DBB9-2F7F7459D0E8}"/>
              </a:ext>
            </a:extLst>
          </p:cNvPr>
          <p:cNvSpPr txBox="1"/>
          <p:nvPr/>
        </p:nvSpPr>
        <p:spPr>
          <a:xfrm>
            <a:off x="3210037" y="2489925"/>
            <a:ext cx="8549632"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Title: </a:t>
            </a:r>
            <a:r>
              <a:rPr lang="en-US" dirty="0"/>
              <a:t>The Dark Knight Rises</a:t>
            </a:r>
          </a:p>
          <a:p>
            <a:r>
              <a:rPr lang="en-US" b="1" dirty="0"/>
              <a:t>Genre</a:t>
            </a:r>
            <a:r>
              <a:rPr lang="en-US" dirty="0"/>
              <a:t>: </a:t>
            </a:r>
            <a:r>
              <a:rPr lang="en-US" dirty="0">
                <a:solidFill>
                  <a:srgbClr val="FF0000"/>
                </a:solidFill>
              </a:rPr>
              <a:t>Drama</a:t>
            </a:r>
            <a:r>
              <a:rPr lang="en-US" dirty="0"/>
              <a:t>, </a:t>
            </a:r>
            <a:r>
              <a:rPr lang="en-US" dirty="0">
                <a:solidFill>
                  <a:srgbClr val="FF0000"/>
                </a:solidFill>
              </a:rPr>
              <a:t>Action</a:t>
            </a:r>
            <a:r>
              <a:rPr lang="en-US" dirty="0"/>
              <a:t>, </a:t>
            </a:r>
            <a:r>
              <a:rPr lang="en-US" dirty="0">
                <a:solidFill>
                  <a:srgbClr val="FF0000"/>
                </a:solidFill>
              </a:rPr>
              <a:t>Crime</a:t>
            </a:r>
            <a:r>
              <a:rPr lang="en-US" dirty="0"/>
              <a:t>, </a:t>
            </a:r>
            <a:r>
              <a:rPr lang="en-US" dirty="0">
                <a:solidFill>
                  <a:srgbClr val="FF0000"/>
                </a:solidFill>
              </a:rPr>
              <a:t>Thriller</a:t>
            </a:r>
            <a:br>
              <a:rPr lang="en-US" dirty="0"/>
            </a:br>
            <a:r>
              <a:rPr lang="en-US" b="1" dirty="0"/>
              <a:t>Director</a:t>
            </a:r>
            <a:r>
              <a:rPr lang="en-US" dirty="0"/>
              <a:t>: </a:t>
            </a:r>
            <a:r>
              <a:rPr lang="en-US" dirty="0">
                <a:solidFill>
                  <a:srgbClr val="FF0000"/>
                </a:solidFill>
                <a:ea typeface="+mn-lt"/>
                <a:cs typeface="+mn-lt"/>
              </a:rPr>
              <a:t>Christopher Nolan</a:t>
            </a:r>
            <a:br>
              <a:rPr lang="en-US" dirty="0"/>
            </a:br>
            <a:r>
              <a:rPr lang="en-US" b="1" dirty="0"/>
              <a:t>Actors</a:t>
            </a:r>
            <a:r>
              <a:rPr lang="en-US" dirty="0"/>
              <a:t>: </a:t>
            </a:r>
            <a:r>
              <a:rPr lang="en-US" dirty="0">
                <a:solidFill>
                  <a:srgbClr val="FF0000"/>
                </a:solidFill>
              </a:rPr>
              <a:t>Christian Bale</a:t>
            </a:r>
            <a:r>
              <a:rPr lang="en-US" dirty="0"/>
              <a:t>, Tom Hardy, Anne Hathaway</a:t>
            </a:r>
            <a:br>
              <a:rPr lang="en-US" dirty="0"/>
            </a:br>
            <a:r>
              <a:rPr lang="en-US" b="1" dirty="0"/>
              <a:t>Keywords</a:t>
            </a:r>
            <a:r>
              <a:rPr lang="en-US" dirty="0"/>
              <a:t>: </a:t>
            </a:r>
            <a:r>
              <a:rPr lang="en-US" dirty="0">
                <a:solidFill>
                  <a:srgbClr val="FF0000"/>
                </a:solidFill>
              </a:rPr>
              <a:t>dc comics</a:t>
            </a:r>
            <a:r>
              <a:rPr lang="en-US" dirty="0"/>
              <a:t>, </a:t>
            </a:r>
            <a:r>
              <a:rPr lang="en-US" dirty="0">
                <a:solidFill>
                  <a:srgbClr val="FF0000"/>
                </a:solidFill>
              </a:rPr>
              <a:t>crime fighter</a:t>
            </a:r>
            <a:r>
              <a:rPr lang="en-US" dirty="0"/>
              <a:t>, , terrorist, </a:t>
            </a:r>
            <a:r>
              <a:rPr lang="en-US" dirty="0">
                <a:solidFill>
                  <a:srgbClr val="FF0000"/>
                </a:solidFill>
              </a:rPr>
              <a:t>secret identity</a:t>
            </a:r>
            <a:r>
              <a:rPr lang="en-US" dirty="0"/>
              <a:t>, burglar, hostage drama, time bomb, </a:t>
            </a:r>
            <a:r>
              <a:rPr lang="en-US" dirty="0" err="1">
                <a:solidFill>
                  <a:srgbClr val="FF0000"/>
                </a:solidFill>
              </a:rPr>
              <a:t>gotham</a:t>
            </a:r>
            <a:r>
              <a:rPr lang="en-US" dirty="0">
                <a:solidFill>
                  <a:srgbClr val="FF0000"/>
                </a:solidFill>
              </a:rPr>
              <a:t> city</a:t>
            </a:r>
            <a:r>
              <a:rPr lang="en-US" dirty="0"/>
              <a:t>, </a:t>
            </a:r>
            <a:r>
              <a:rPr lang="en-US" dirty="0">
                <a:solidFill>
                  <a:srgbClr val="FF0000"/>
                </a:solidFill>
                <a:ea typeface="+mn-lt"/>
                <a:cs typeface="+mn-lt"/>
              </a:rPr>
              <a:t>batman</a:t>
            </a:r>
            <a:r>
              <a:rPr lang="en-US" dirty="0">
                <a:ea typeface="+mn-lt"/>
                <a:cs typeface="+mn-lt"/>
              </a:rPr>
              <a:t>, criminal underworld, etc.</a:t>
            </a:r>
          </a:p>
        </p:txBody>
      </p:sp>
      <p:pic>
        <p:nvPicPr>
          <p:cNvPr id="6" name="Picture 5" descr="The Dark Knight Rises (2012) - IMDb">
            <a:extLst>
              <a:ext uri="{FF2B5EF4-FFF2-40B4-BE49-F238E27FC236}">
                <a16:creationId xmlns:a16="http://schemas.microsoft.com/office/drawing/2014/main" id="{93661145-50E7-2ABA-CB1E-041D4686338A}"/>
              </a:ext>
            </a:extLst>
          </p:cNvPr>
          <p:cNvPicPr>
            <a:picLocks noChangeAspect="1"/>
          </p:cNvPicPr>
          <p:nvPr/>
        </p:nvPicPr>
        <p:blipFill>
          <a:blip r:embed="rId2"/>
          <a:stretch>
            <a:fillRect/>
          </a:stretch>
        </p:blipFill>
        <p:spPr>
          <a:xfrm>
            <a:off x="185057" y="2420918"/>
            <a:ext cx="2743200" cy="4062679"/>
          </a:xfrm>
          <a:prstGeom prst="rect">
            <a:avLst/>
          </a:prstGeom>
        </p:spPr>
      </p:pic>
    </p:spTree>
    <p:extLst>
      <p:ext uri="{BB962C8B-B14F-4D97-AF65-F5344CB8AC3E}">
        <p14:creationId xmlns:p14="http://schemas.microsoft.com/office/powerpoint/2010/main" val="34524626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234B7-DAB8-857F-FB32-62CDFE732A7A}"/>
              </a:ext>
            </a:extLst>
          </p:cNvPr>
          <p:cNvSpPr>
            <a:spLocks noGrp="1"/>
          </p:cNvSpPr>
          <p:nvPr>
            <p:ph type="title"/>
          </p:nvPr>
        </p:nvSpPr>
        <p:spPr/>
        <p:txBody>
          <a:bodyPr>
            <a:normAutofit/>
          </a:bodyPr>
          <a:lstStyle/>
          <a:p>
            <a:r>
              <a:rPr lang="en-US" sz="4400"/>
              <a:t>Top 3 Movies Recommended after watching The Dark Knight (Metadata)</a:t>
            </a:r>
            <a:endParaRPr lang="en-US"/>
          </a:p>
        </p:txBody>
      </p:sp>
      <p:sp>
        <p:nvSpPr>
          <p:cNvPr id="5" name="TextBox 4">
            <a:extLst>
              <a:ext uri="{FF2B5EF4-FFF2-40B4-BE49-F238E27FC236}">
                <a16:creationId xmlns:a16="http://schemas.microsoft.com/office/drawing/2014/main" id="{64371394-FD18-F7D3-DBB9-2F7F7459D0E8}"/>
              </a:ext>
            </a:extLst>
          </p:cNvPr>
          <p:cNvSpPr txBox="1"/>
          <p:nvPr/>
        </p:nvSpPr>
        <p:spPr>
          <a:xfrm>
            <a:off x="3210037" y="2489925"/>
            <a:ext cx="8549632"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Title: </a:t>
            </a:r>
            <a:r>
              <a:rPr lang="en-US"/>
              <a:t>Batman Begins</a:t>
            </a:r>
          </a:p>
          <a:p>
            <a:r>
              <a:rPr lang="en-US" b="1"/>
              <a:t>Genre</a:t>
            </a:r>
            <a:r>
              <a:rPr lang="en-US"/>
              <a:t>: </a:t>
            </a:r>
            <a:r>
              <a:rPr lang="en-US">
                <a:solidFill>
                  <a:srgbClr val="FF0000"/>
                </a:solidFill>
              </a:rPr>
              <a:t>Drama</a:t>
            </a:r>
            <a:r>
              <a:rPr lang="en-US"/>
              <a:t>, </a:t>
            </a:r>
            <a:r>
              <a:rPr lang="en-US">
                <a:solidFill>
                  <a:srgbClr val="FF0000"/>
                </a:solidFill>
              </a:rPr>
              <a:t>Action</a:t>
            </a:r>
            <a:r>
              <a:rPr lang="en-US"/>
              <a:t>, </a:t>
            </a:r>
            <a:r>
              <a:rPr lang="en-US">
                <a:solidFill>
                  <a:srgbClr val="FF0000"/>
                </a:solidFill>
              </a:rPr>
              <a:t>Crime</a:t>
            </a:r>
            <a:br>
              <a:rPr lang="en-US"/>
            </a:br>
            <a:r>
              <a:rPr lang="en-US" b="1"/>
              <a:t>Director</a:t>
            </a:r>
            <a:r>
              <a:rPr lang="en-US"/>
              <a:t>: </a:t>
            </a:r>
            <a:r>
              <a:rPr lang="en-US">
                <a:solidFill>
                  <a:srgbClr val="FF0000"/>
                </a:solidFill>
                <a:ea typeface="+mn-lt"/>
                <a:cs typeface="+mn-lt"/>
              </a:rPr>
              <a:t>Christopher Nolan</a:t>
            </a:r>
            <a:br>
              <a:rPr lang="en-US"/>
            </a:br>
            <a:r>
              <a:rPr lang="en-US" b="1"/>
              <a:t>Actors</a:t>
            </a:r>
            <a:r>
              <a:rPr lang="en-US"/>
              <a:t>: </a:t>
            </a:r>
            <a:r>
              <a:rPr lang="en-US">
                <a:solidFill>
                  <a:srgbClr val="FF0000"/>
                </a:solidFill>
              </a:rPr>
              <a:t>Christian Bale</a:t>
            </a:r>
            <a:r>
              <a:rPr lang="en-US"/>
              <a:t>, </a:t>
            </a:r>
            <a:r>
              <a:rPr lang="en-US">
                <a:ea typeface="+mn-lt"/>
                <a:cs typeface="+mn-lt"/>
              </a:rPr>
              <a:t>Michael Caine, Ken Watanabe</a:t>
            </a:r>
            <a:br>
              <a:rPr lang="en-US"/>
            </a:br>
            <a:r>
              <a:rPr lang="en-US" b="1"/>
              <a:t>Keywords</a:t>
            </a:r>
            <a:r>
              <a:rPr lang="en-US"/>
              <a:t>: </a:t>
            </a:r>
            <a:r>
              <a:rPr lang="en-US" err="1">
                <a:ea typeface="+mn-lt"/>
                <a:cs typeface="+mn-lt"/>
              </a:rPr>
              <a:t>himalaya</a:t>
            </a:r>
            <a:r>
              <a:rPr lang="en-US">
                <a:ea typeface="+mn-lt"/>
                <a:cs typeface="+mn-lt"/>
              </a:rPr>
              <a:t>, martial arts, </a:t>
            </a:r>
            <a:r>
              <a:rPr lang="en-US">
                <a:solidFill>
                  <a:srgbClr val="FF0000"/>
                </a:solidFill>
                <a:ea typeface="+mn-lt"/>
                <a:cs typeface="+mn-lt"/>
              </a:rPr>
              <a:t>dc comics,</a:t>
            </a:r>
            <a:r>
              <a:rPr lang="en-US">
                <a:ea typeface="+mn-lt"/>
                <a:cs typeface="+mn-lt"/>
              </a:rPr>
              <a:t> </a:t>
            </a:r>
            <a:r>
              <a:rPr lang="en-US">
                <a:solidFill>
                  <a:srgbClr val="FF0000"/>
                </a:solidFill>
                <a:ea typeface="+mn-lt"/>
                <a:cs typeface="+mn-lt"/>
              </a:rPr>
              <a:t>crime fighter</a:t>
            </a:r>
            <a:r>
              <a:rPr lang="en-US">
                <a:ea typeface="+mn-lt"/>
                <a:cs typeface="+mn-lt"/>
              </a:rPr>
              <a:t>, </a:t>
            </a:r>
            <a:r>
              <a:rPr lang="en-US">
                <a:solidFill>
                  <a:srgbClr val="FF0000"/>
                </a:solidFill>
                <a:ea typeface="+mn-lt"/>
                <a:cs typeface="+mn-lt"/>
              </a:rPr>
              <a:t>secret identity</a:t>
            </a:r>
            <a:r>
              <a:rPr lang="en-US">
                <a:ea typeface="+mn-lt"/>
                <a:cs typeface="+mn-lt"/>
              </a:rPr>
              <a:t>, undercover, </a:t>
            </a:r>
            <a:r>
              <a:rPr lang="en-US">
                <a:solidFill>
                  <a:srgbClr val="FF0000"/>
                </a:solidFill>
                <a:ea typeface="+mn-lt"/>
                <a:cs typeface="+mn-lt"/>
              </a:rPr>
              <a:t>superhero</a:t>
            </a:r>
            <a:r>
              <a:rPr lang="en-US">
                <a:ea typeface="+mn-lt"/>
                <a:cs typeface="+mn-lt"/>
              </a:rPr>
              <a:t>, </a:t>
            </a:r>
            <a:r>
              <a:rPr lang="en-US" err="1">
                <a:solidFill>
                  <a:srgbClr val="FF0000"/>
                </a:solidFill>
                <a:ea typeface="+mn-lt"/>
                <a:cs typeface="+mn-lt"/>
              </a:rPr>
              <a:t>gotham</a:t>
            </a:r>
            <a:r>
              <a:rPr lang="en-US">
                <a:solidFill>
                  <a:srgbClr val="FF0000"/>
                </a:solidFill>
                <a:ea typeface="+mn-lt"/>
                <a:cs typeface="+mn-lt"/>
              </a:rPr>
              <a:t> city</a:t>
            </a:r>
            <a:r>
              <a:rPr lang="en-US">
                <a:ea typeface="+mn-lt"/>
                <a:cs typeface="+mn-lt"/>
              </a:rPr>
              <a:t>, </a:t>
            </a:r>
            <a:r>
              <a:rPr lang="en-US">
                <a:solidFill>
                  <a:srgbClr val="FF0000"/>
                </a:solidFill>
                <a:ea typeface="+mn-lt"/>
                <a:cs typeface="+mn-lt"/>
              </a:rPr>
              <a:t>vigilante</a:t>
            </a:r>
            <a:r>
              <a:rPr lang="en-US">
                <a:ea typeface="+mn-lt"/>
                <a:cs typeface="+mn-lt"/>
              </a:rPr>
              <a:t>, rivalry, crime, </a:t>
            </a:r>
            <a:r>
              <a:rPr lang="en-US">
                <a:solidFill>
                  <a:srgbClr val="FF0000"/>
                </a:solidFill>
                <a:ea typeface="+mn-lt"/>
                <a:cs typeface="+mn-lt"/>
              </a:rPr>
              <a:t>super powers</a:t>
            </a:r>
            <a:r>
              <a:rPr lang="en-US">
                <a:ea typeface="+mn-lt"/>
                <a:cs typeface="+mn-lt"/>
              </a:rPr>
              <a:t>, evil doctor, etc.</a:t>
            </a:r>
          </a:p>
        </p:txBody>
      </p:sp>
      <p:pic>
        <p:nvPicPr>
          <p:cNvPr id="4" name="Picture 3" descr="Batman Begins (Video Game 2005) - IMDb">
            <a:extLst>
              <a:ext uri="{FF2B5EF4-FFF2-40B4-BE49-F238E27FC236}">
                <a16:creationId xmlns:a16="http://schemas.microsoft.com/office/drawing/2014/main" id="{C5D266C3-0734-FA7A-2B9C-85DD8EACE68A}"/>
              </a:ext>
            </a:extLst>
          </p:cNvPr>
          <p:cNvPicPr>
            <a:picLocks noChangeAspect="1"/>
          </p:cNvPicPr>
          <p:nvPr/>
        </p:nvPicPr>
        <p:blipFill>
          <a:blip r:embed="rId2"/>
          <a:stretch>
            <a:fillRect/>
          </a:stretch>
        </p:blipFill>
        <p:spPr>
          <a:xfrm>
            <a:off x="250371" y="2574102"/>
            <a:ext cx="2743199" cy="3865168"/>
          </a:xfrm>
          <a:prstGeom prst="rect">
            <a:avLst/>
          </a:prstGeom>
        </p:spPr>
      </p:pic>
    </p:spTree>
    <p:extLst>
      <p:ext uri="{BB962C8B-B14F-4D97-AF65-F5344CB8AC3E}">
        <p14:creationId xmlns:p14="http://schemas.microsoft.com/office/powerpoint/2010/main" val="8255729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234B7-DAB8-857F-FB32-62CDFE732A7A}"/>
              </a:ext>
            </a:extLst>
          </p:cNvPr>
          <p:cNvSpPr>
            <a:spLocks noGrp="1"/>
          </p:cNvSpPr>
          <p:nvPr>
            <p:ph type="title"/>
          </p:nvPr>
        </p:nvSpPr>
        <p:spPr/>
        <p:txBody>
          <a:bodyPr>
            <a:normAutofit/>
          </a:bodyPr>
          <a:lstStyle/>
          <a:p>
            <a:r>
              <a:rPr lang="en-US" sz="4400"/>
              <a:t>Top 3 Movies Recommended after watching The Dark Knight (Metadata)</a:t>
            </a:r>
            <a:endParaRPr lang="en-US"/>
          </a:p>
        </p:txBody>
      </p:sp>
      <p:sp>
        <p:nvSpPr>
          <p:cNvPr id="5" name="TextBox 4">
            <a:extLst>
              <a:ext uri="{FF2B5EF4-FFF2-40B4-BE49-F238E27FC236}">
                <a16:creationId xmlns:a16="http://schemas.microsoft.com/office/drawing/2014/main" id="{64371394-FD18-F7D3-DBB9-2F7F7459D0E8}"/>
              </a:ext>
            </a:extLst>
          </p:cNvPr>
          <p:cNvSpPr txBox="1"/>
          <p:nvPr/>
        </p:nvSpPr>
        <p:spPr>
          <a:xfrm>
            <a:off x="3210037" y="2489925"/>
            <a:ext cx="8702032"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Title: </a:t>
            </a:r>
            <a:r>
              <a:rPr lang="en-US"/>
              <a:t>The Prestige</a:t>
            </a:r>
          </a:p>
          <a:p>
            <a:r>
              <a:rPr lang="en-US" b="1"/>
              <a:t>Genre</a:t>
            </a:r>
            <a:r>
              <a:rPr lang="en-US"/>
              <a:t>: </a:t>
            </a:r>
            <a:r>
              <a:rPr lang="en-US">
                <a:solidFill>
                  <a:srgbClr val="FF0000"/>
                </a:solidFill>
              </a:rPr>
              <a:t>Drama</a:t>
            </a:r>
            <a:r>
              <a:rPr lang="en-US"/>
              <a:t>, Mystery, </a:t>
            </a:r>
            <a:r>
              <a:rPr lang="en-US">
                <a:solidFill>
                  <a:srgbClr val="FF0000"/>
                </a:solidFill>
              </a:rPr>
              <a:t>Thriller</a:t>
            </a:r>
            <a:br>
              <a:rPr lang="en-US"/>
            </a:br>
            <a:r>
              <a:rPr lang="en-US" b="1"/>
              <a:t>Director</a:t>
            </a:r>
            <a:r>
              <a:rPr lang="en-US"/>
              <a:t>: </a:t>
            </a:r>
            <a:r>
              <a:rPr lang="en-US">
                <a:solidFill>
                  <a:srgbClr val="FF0000"/>
                </a:solidFill>
                <a:ea typeface="+mn-lt"/>
                <a:cs typeface="+mn-lt"/>
              </a:rPr>
              <a:t>Christopher Nolan</a:t>
            </a:r>
            <a:br>
              <a:rPr lang="en-US"/>
            </a:br>
            <a:r>
              <a:rPr lang="en-US" b="1"/>
              <a:t>Actors</a:t>
            </a:r>
            <a:r>
              <a:rPr lang="en-US"/>
              <a:t>: </a:t>
            </a:r>
            <a:r>
              <a:rPr lang="en-US">
                <a:solidFill>
                  <a:srgbClr val="FF0000"/>
                </a:solidFill>
              </a:rPr>
              <a:t>Christian Bale</a:t>
            </a:r>
            <a:r>
              <a:rPr lang="en-US"/>
              <a:t>, </a:t>
            </a:r>
            <a:r>
              <a:rPr lang="en-US">
                <a:ea typeface="+mn-lt"/>
                <a:cs typeface="+mn-lt"/>
              </a:rPr>
              <a:t>Hugh Jackman, Scarlett Johansson</a:t>
            </a:r>
            <a:br>
              <a:rPr lang="en-US"/>
            </a:br>
            <a:r>
              <a:rPr lang="en-US" b="1"/>
              <a:t>Keywords</a:t>
            </a:r>
            <a:r>
              <a:rPr lang="en-US"/>
              <a:t>: </a:t>
            </a:r>
            <a:r>
              <a:rPr lang="en-US">
                <a:ea typeface="+mn-lt"/>
                <a:cs typeface="+mn-lt"/>
              </a:rPr>
              <a:t>competition, </a:t>
            </a:r>
            <a:r>
              <a:rPr lang="en-US">
                <a:solidFill>
                  <a:srgbClr val="FF0000"/>
                </a:solidFill>
                <a:ea typeface="+mn-lt"/>
                <a:cs typeface="+mn-lt"/>
              </a:rPr>
              <a:t>secret</a:t>
            </a:r>
            <a:r>
              <a:rPr lang="en-US">
                <a:ea typeface="+mn-lt"/>
                <a:cs typeface="+mn-lt"/>
              </a:rPr>
              <a:t>, obsession, magic, dying and death, class society, illusion, tricks, hostility, class, </a:t>
            </a:r>
            <a:r>
              <a:rPr lang="en-US">
                <a:solidFill>
                  <a:srgbClr val="FF0000"/>
                </a:solidFill>
                <a:ea typeface="+mn-lt"/>
                <a:cs typeface="+mn-lt"/>
              </a:rPr>
              <a:t>rivalry</a:t>
            </a:r>
          </a:p>
        </p:txBody>
      </p:sp>
      <p:pic>
        <p:nvPicPr>
          <p:cNvPr id="6" name="Picture 5" descr="The Prestige [2006]- Review... A Christoffer Nolan's Creation ❤️ | PeakD">
            <a:extLst>
              <a:ext uri="{FF2B5EF4-FFF2-40B4-BE49-F238E27FC236}">
                <a16:creationId xmlns:a16="http://schemas.microsoft.com/office/drawing/2014/main" id="{270268D5-0D79-E877-4DD3-589F01970110}"/>
              </a:ext>
            </a:extLst>
          </p:cNvPr>
          <p:cNvPicPr>
            <a:picLocks noChangeAspect="1"/>
          </p:cNvPicPr>
          <p:nvPr/>
        </p:nvPicPr>
        <p:blipFill>
          <a:blip r:embed="rId2"/>
          <a:stretch>
            <a:fillRect/>
          </a:stretch>
        </p:blipFill>
        <p:spPr>
          <a:xfrm>
            <a:off x="239486" y="2492829"/>
            <a:ext cx="2743200" cy="4114800"/>
          </a:xfrm>
          <a:prstGeom prst="rect">
            <a:avLst/>
          </a:prstGeom>
        </p:spPr>
      </p:pic>
    </p:spTree>
    <p:extLst>
      <p:ext uri="{BB962C8B-B14F-4D97-AF65-F5344CB8AC3E}">
        <p14:creationId xmlns:p14="http://schemas.microsoft.com/office/powerpoint/2010/main" val="4146162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41C36FA-9C1E-4542-A6B5-4E91E021D2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F5B6F84-73EF-47ED-850E-4308B2C0D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ACBA93-EC5D-C38C-D81B-34BB70040AAE}"/>
              </a:ext>
            </a:extLst>
          </p:cNvPr>
          <p:cNvSpPr>
            <a:spLocks noGrp="1"/>
          </p:cNvSpPr>
          <p:nvPr>
            <p:ph type="title"/>
          </p:nvPr>
        </p:nvSpPr>
        <p:spPr>
          <a:xfrm>
            <a:off x="484552" y="365125"/>
            <a:ext cx="10869248" cy="2712372"/>
          </a:xfrm>
        </p:spPr>
        <p:txBody>
          <a:bodyPr vert="horz" lIns="91440" tIns="45720" rIns="91440" bIns="45720" rtlCol="0" anchor="b">
            <a:normAutofit/>
          </a:bodyPr>
          <a:lstStyle/>
          <a:p>
            <a:r>
              <a:rPr lang="en-US" b="1"/>
              <a:t>Objective:</a:t>
            </a:r>
            <a:endParaRPr lang="en-US"/>
          </a:p>
        </p:txBody>
      </p:sp>
      <p:sp>
        <p:nvSpPr>
          <p:cNvPr id="13" name="TextBox 12">
            <a:extLst>
              <a:ext uri="{FF2B5EF4-FFF2-40B4-BE49-F238E27FC236}">
                <a16:creationId xmlns:a16="http://schemas.microsoft.com/office/drawing/2014/main" id="{08F7EA83-CC56-802A-EB10-20BE3D0062F0}"/>
              </a:ext>
            </a:extLst>
          </p:cNvPr>
          <p:cNvSpPr txBox="1"/>
          <p:nvPr/>
        </p:nvSpPr>
        <p:spPr>
          <a:xfrm>
            <a:off x="288610" y="3701845"/>
            <a:ext cx="5527171" cy="2475118"/>
          </a:xfrm>
          <a:prstGeom prst="rect">
            <a:avLst/>
          </a:prstGeom>
        </p:spPr>
        <p:txBody>
          <a:bodyPr vert="horz" lIns="91440" tIns="45720" rIns="91440" bIns="45720" rtlCol="0" anchor="t">
            <a:normAutofit/>
          </a:bodyPr>
          <a:lstStyle/>
          <a:p>
            <a:pPr algn="just">
              <a:lnSpc>
                <a:spcPct val="120000"/>
              </a:lnSpc>
              <a:spcAft>
                <a:spcPts val="600"/>
              </a:spcAft>
            </a:pPr>
            <a:r>
              <a:rPr lang="en-US" sz="2400" i="1"/>
              <a:t>The objective of this presentation is to introduce and explore our movie recommendation system, designed to enhance movie discovery and improve user experience.</a:t>
            </a:r>
            <a:endParaRPr lang="en-US" sz="2400"/>
          </a:p>
        </p:txBody>
      </p:sp>
      <p:pic>
        <p:nvPicPr>
          <p:cNvPr id="6" name="Picture 5">
            <a:extLst>
              <a:ext uri="{FF2B5EF4-FFF2-40B4-BE49-F238E27FC236}">
                <a16:creationId xmlns:a16="http://schemas.microsoft.com/office/drawing/2014/main" id="{BD8C0B07-C930-56F9-1920-28794433998A}"/>
              </a:ext>
            </a:extLst>
          </p:cNvPr>
          <p:cNvPicPr>
            <a:picLocks noChangeAspect="1"/>
          </p:cNvPicPr>
          <p:nvPr/>
        </p:nvPicPr>
        <p:blipFill rotWithShape="1">
          <a:blip r:embed="rId2"/>
          <a:srcRect r="10668" b="2"/>
          <a:stretch/>
        </p:blipFill>
        <p:spPr>
          <a:xfrm>
            <a:off x="6095998" y="3429000"/>
            <a:ext cx="6096002" cy="3429000"/>
          </a:xfrm>
          <a:prstGeom prst="rect">
            <a:avLst/>
          </a:prstGeom>
        </p:spPr>
      </p:pic>
    </p:spTree>
    <p:extLst>
      <p:ext uri="{BB962C8B-B14F-4D97-AF65-F5344CB8AC3E}">
        <p14:creationId xmlns:p14="http://schemas.microsoft.com/office/powerpoint/2010/main" val="16879226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F7023783-1BA7-4B53-8EDC-B7F22732FC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1B8B7D45-C71F-4FD6-BE9F-31CB246781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05878"/>
            <a:ext cx="12192000" cy="4552121"/>
            <a:chOff x="6096002" y="-9073"/>
            <a:chExt cx="6095998" cy="6867073"/>
          </a:xfrm>
        </p:grpSpPr>
        <p:sp>
          <p:nvSpPr>
            <p:cNvPr id="12" name="Rectangle 11">
              <a:extLst>
                <a:ext uri="{FF2B5EF4-FFF2-40B4-BE49-F238E27FC236}">
                  <a16:creationId xmlns:a16="http://schemas.microsoft.com/office/drawing/2014/main" id="{4F0E55DB-2DD2-4990-952E-AF7499C79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31DE2E-D7A0-4137-B8A6-3F996F89AD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BEECA9E-C489-4B62-9103-5A6D60EA2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913"/>
            <a:ext cx="6095996" cy="231879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7F0B88-AC1F-C369-482A-5CAB397B2F74}"/>
              </a:ext>
            </a:extLst>
          </p:cNvPr>
          <p:cNvSpPr>
            <a:spLocks noGrp="1"/>
          </p:cNvSpPr>
          <p:nvPr>
            <p:ph type="title"/>
          </p:nvPr>
        </p:nvSpPr>
        <p:spPr>
          <a:xfrm>
            <a:off x="484552" y="398495"/>
            <a:ext cx="5686658" cy="1601755"/>
          </a:xfrm>
        </p:spPr>
        <p:txBody>
          <a:bodyPr>
            <a:noAutofit/>
          </a:bodyPr>
          <a:lstStyle/>
          <a:p>
            <a:r>
              <a:rPr lang="en-US" sz="3200"/>
              <a:t>Model 4: Enhanced Recommender Incorporating Popularity and Ratings</a:t>
            </a:r>
          </a:p>
        </p:txBody>
      </p:sp>
      <p:sp>
        <p:nvSpPr>
          <p:cNvPr id="9" name="Content Placeholder 2">
            <a:extLst>
              <a:ext uri="{FF2B5EF4-FFF2-40B4-BE49-F238E27FC236}">
                <a16:creationId xmlns:a16="http://schemas.microsoft.com/office/drawing/2014/main" id="{236EF6D0-20EC-AF20-53C9-CE0B2B20B842}"/>
              </a:ext>
            </a:extLst>
          </p:cNvPr>
          <p:cNvSpPr txBox="1">
            <a:spLocks/>
          </p:cNvSpPr>
          <p:nvPr/>
        </p:nvSpPr>
        <p:spPr>
          <a:xfrm>
            <a:off x="6210757" y="244799"/>
            <a:ext cx="5858182" cy="1905304"/>
          </a:xfrm>
          <a:prstGeom prst="rect">
            <a:avLst/>
          </a:prstGeom>
        </p:spPr>
        <p:txBody>
          <a:bodyPr vert="horz" lIns="91440" tIns="45720" rIns="91440" bIns="45720" rtlCol="0" anchor="t">
            <a:normAutofit fontScale="85000" lnSpcReduction="200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a:ea typeface="+mn-lt"/>
                <a:cs typeface="+mn-lt"/>
              </a:rPr>
              <a:t>Summary</a:t>
            </a:r>
            <a:endParaRPr lang="en-US" sz="1800"/>
          </a:p>
          <a:p>
            <a:pPr algn="just"/>
            <a:r>
              <a:rPr lang="en-US" sz="1800"/>
              <a:t>The Enhanced Recommender Incorporating Popularity and Ratings improves the metadata recommendation system by considering both movie ratings and popularity. By excluding </a:t>
            </a:r>
            <a:r>
              <a:rPr lang="en-US" sz="1800">
                <a:solidFill>
                  <a:srgbClr val="000000"/>
                </a:solidFill>
                <a:ea typeface="+mn-lt"/>
                <a:cs typeface="+mn-lt"/>
              </a:rPr>
              <a:t>poorly rated movies and focusing on popular ones with positive critical responses, this algorithm ensures high-quality recommendations.</a:t>
            </a:r>
            <a:endParaRPr lang="en-US"/>
          </a:p>
        </p:txBody>
      </p:sp>
      <p:sp>
        <p:nvSpPr>
          <p:cNvPr id="3" name="Content Placeholder 2">
            <a:extLst>
              <a:ext uri="{FF2B5EF4-FFF2-40B4-BE49-F238E27FC236}">
                <a16:creationId xmlns:a16="http://schemas.microsoft.com/office/drawing/2014/main" id="{3B00B087-E3D2-2F14-CF89-2BFC07A32615}"/>
              </a:ext>
            </a:extLst>
          </p:cNvPr>
          <p:cNvSpPr txBox="1">
            <a:spLocks/>
          </p:cNvSpPr>
          <p:nvPr/>
        </p:nvSpPr>
        <p:spPr>
          <a:xfrm>
            <a:off x="147413" y="2530799"/>
            <a:ext cx="11877982" cy="3984475"/>
          </a:xfrm>
          <a:prstGeom prst="rect">
            <a:avLst/>
          </a:prstGeom>
        </p:spPr>
        <p:txBody>
          <a:bodyPr vert="horz" lIns="91440" tIns="45720" rIns="91440" bIns="45720" rtlCol="0" anchor="t">
            <a:norm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a:solidFill>
                  <a:srgbClr val="000000"/>
                </a:solidFill>
                <a:ea typeface="+mn-lt"/>
                <a:cs typeface="+mn-lt"/>
              </a:rPr>
              <a:t>The algorithm identifies the top 25 similar movies, calculates a threshold vote count corresponding to the 60th percentile movie ('m'), and computes the weighted rating for each movie using IMDB's formula. It filters out movies that do not meet the minimum vote count threshold and returns the top 10 recommended movies based on their weighted rating and popularity.</a:t>
            </a:r>
            <a:endParaRPr lang="en-US"/>
          </a:p>
        </p:txBody>
      </p:sp>
      <p:pic>
        <p:nvPicPr>
          <p:cNvPr id="4" name="Picture 3" descr="A computer code with red and green text&#10;&#10;Description automatically generated">
            <a:extLst>
              <a:ext uri="{FF2B5EF4-FFF2-40B4-BE49-F238E27FC236}">
                <a16:creationId xmlns:a16="http://schemas.microsoft.com/office/drawing/2014/main" id="{57DB0181-0FBA-49C8-CEB7-D69E03571C13}"/>
              </a:ext>
            </a:extLst>
          </p:cNvPr>
          <p:cNvPicPr>
            <a:picLocks noChangeAspect="1"/>
          </p:cNvPicPr>
          <p:nvPr/>
        </p:nvPicPr>
        <p:blipFill>
          <a:blip r:embed="rId2"/>
          <a:stretch>
            <a:fillRect/>
          </a:stretch>
        </p:blipFill>
        <p:spPr>
          <a:xfrm>
            <a:off x="1743756" y="3985532"/>
            <a:ext cx="8933090" cy="2871108"/>
          </a:xfrm>
          <a:prstGeom prst="rect">
            <a:avLst/>
          </a:prstGeom>
        </p:spPr>
      </p:pic>
    </p:spTree>
    <p:extLst>
      <p:ext uri="{BB962C8B-B14F-4D97-AF65-F5344CB8AC3E}">
        <p14:creationId xmlns:p14="http://schemas.microsoft.com/office/powerpoint/2010/main" val="32174202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FC18D-E537-C911-3527-3036B02A6A3C}"/>
              </a:ext>
            </a:extLst>
          </p:cNvPr>
          <p:cNvSpPr>
            <a:spLocks noGrp="1"/>
          </p:cNvSpPr>
          <p:nvPr>
            <p:ph type="title"/>
          </p:nvPr>
        </p:nvSpPr>
        <p:spPr>
          <a:xfrm>
            <a:off x="484552" y="365125"/>
            <a:ext cx="11250248" cy="1687513"/>
          </a:xfrm>
        </p:spPr>
        <p:txBody>
          <a:bodyPr>
            <a:normAutofit/>
          </a:bodyPr>
          <a:lstStyle/>
          <a:p>
            <a:r>
              <a:rPr lang="en-US" sz="4400"/>
              <a:t>Top 10 Movies Recommended after watching The Dark Knight (Enhanced)</a:t>
            </a:r>
            <a:endParaRPr lang="en-US" sz="4400">
              <a:solidFill>
                <a:srgbClr val="000000"/>
              </a:solidFill>
            </a:endParaRPr>
          </a:p>
        </p:txBody>
      </p:sp>
      <p:pic>
        <p:nvPicPr>
          <p:cNvPr id="4" name="Picture 3" descr="A screenshot of a table&#10;&#10;Description automatically generated">
            <a:extLst>
              <a:ext uri="{FF2B5EF4-FFF2-40B4-BE49-F238E27FC236}">
                <a16:creationId xmlns:a16="http://schemas.microsoft.com/office/drawing/2014/main" id="{0C33337B-CA49-9C8D-8818-0C3B9BB36CF1}"/>
              </a:ext>
            </a:extLst>
          </p:cNvPr>
          <p:cNvPicPr>
            <a:picLocks noChangeAspect="1"/>
          </p:cNvPicPr>
          <p:nvPr/>
        </p:nvPicPr>
        <p:blipFill>
          <a:blip r:embed="rId2"/>
          <a:stretch>
            <a:fillRect/>
          </a:stretch>
        </p:blipFill>
        <p:spPr>
          <a:xfrm>
            <a:off x="4609420" y="2394857"/>
            <a:ext cx="6804932" cy="4386942"/>
          </a:xfrm>
          <a:prstGeom prst="rect">
            <a:avLst/>
          </a:prstGeom>
        </p:spPr>
      </p:pic>
      <p:pic>
        <p:nvPicPr>
          <p:cNvPr id="6" name="Content Placeholder 7" descr="The Dark Knight | Full Movie | Movies Anywhere">
            <a:extLst>
              <a:ext uri="{FF2B5EF4-FFF2-40B4-BE49-F238E27FC236}">
                <a16:creationId xmlns:a16="http://schemas.microsoft.com/office/drawing/2014/main" id="{89771E26-640A-DA85-F7F7-507732D43E47}"/>
              </a:ext>
            </a:extLst>
          </p:cNvPr>
          <p:cNvPicPr>
            <a:picLocks noGrp="1" noChangeAspect="1"/>
          </p:cNvPicPr>
          <p:nvPr>
            <p:ph idx="1"/>
          </p:nvPr>
        </p:nvPicPr>
        <p:blipFill>
          <a:blip r:embed="rId3"/>
          <a:stretch>
            <a:fillRect/>
          </a:stretch>
        </p:blipFill>
        <p:spPr>
          <a:xfrm>
            <a:off x="604044" y="2304370"/>
            <a:ext cx="2944585" cy="4427763"/>
          </a:xfrm>
        </p:spPr>
      </p:pic>
    </p:spTree>
    <p:extLst>
      <p:ext uri="{BB962C8B-B14F-4D97-AF65-F5344CB8AC3E}">
        <p14:creationId xmlns:p14="http://schemas.microsoft.com/office/powerpoint/2010/main" val="20253651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FC18D-E537-C911-3527-3036B02A6A3C}"/>
              </a:ext>
            </a:extLst>
          </p:cNvPr>
          <p:cNvSpPr>
            <a:spLocks noGrp="1"/>
          </p:cNvSpPr>
          <p:nvPr>
            <p:ph type="title"/>
          </p:nvPr>
        </p:nvSpPr>
        <p:spPr>
          <a:xfrm>
            <a:off x="484552" y="365125"/>
            <a:ext cx="11250248" cy="1687513"/>
          </a:xfrm>
        </p:spPr>
        <p:txBody>
          <a:bodyPr>
            <a:normAutofit/>
          </a:bodyPr>
          <a:lstStyle/>
          <a:p>
            <a:r>
              <a:rPr lang="en-US" sz="4400"/>
              <a:t>Top 10 Movies Recommended after watching Avatar (Enhanced)</a:t>
            </a:r>
            <a:endParaRPr lang="en-US" sz="4400">
              <a:solidFill>
                <a:srgbClr val="000000"/>
              </a:solidFill>
            </a:endParaRPr>
          </a:p>
        </p:txBody>
      </p:sp>
      <p:pic>
        <p:nvPicPr>
          <p:cNvPr id="8" name="Content Placeholder 3" descr="Avatar: The Way of Water (2022) - IMDb">
            <a:extLst>
              <a:ext uri="{FF2B5EF4-FFF2-40B4-BE49-F238E27FC236}">
                <a16:creationId xmlns:a16="http://schemas.microsoft.com/office/drawing/2014/main" id="{A880C6B9-17E1-75FC-A73C-5E6FA5596BD0}"/>
              </a:ext>
            </a:extLst>
          </p:cNvPr>
          <p:cNvPicPr>
            <a:picLocks noChangeAspect="1"/>
          </p:cNvPicPr>
          <p:nvPr/>
        </p:nvPicPr>
        <p:blipFill>
          <a:blip r:embed="rId2"/>
          <a:stretch>
            <a:fillRect/>
          </a:stretch>
        </p:blipFill>
        <p:spPr>
          <a:xfrm>
            <a:off x="8613564" y="2369685"/>
            <a:ext cx="3025518" cy="4340678"/>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B4DDA751-4ACF-7DBC-D67C-28886B15F63E}"/>
              </a:ext>
            </a:extLst>
          </p:cNvPr>
          <p:cNvPicPr>
            <a:picLocks noChangeAspect="1"/>
          </p:cNvPicPr>
          <p:nvPr/>
        </p:nvPicPr>
        <p:blipFill>
          <a:blip r:embed="rId3"/>
          <a:stretch>
            <a:fillRect/>
          </a:stretch>
        </p:blipFill>
        <p:spPr>
          <a:xfrm>
            <a:off x="800780" y="2366282"/>
            <a:ext cx="6105525" cy="4324350"/>
          </a:xfrm>
          <a:prstGeom prst="rect">
            <a:avLst/>
          </a:prstGeom>
        </p:spPr>
      </p:pic>
    </p:spTree>
    <p:extLst>
      <p:ext uri="{BB962C8B-B14F-4D97-AF65-F5344CB8AC3E}">
        <p14:creationId xmlns:p14="http://schemas.microsoft.com/office/powerpoint/2010/main" val="31568727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7D73E63-A884-4994-BA80-B7AC098B8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FC33220-06A6-4A1F-B678-AE0080B08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426082"/>
            <a:ext cx="6096000" cy="343191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E1F61C-1B1C-51AF-AD4E-F8E6428F5C4F}"/>
              </a:ext>
            </a:extLst>
          </p:cNvPr>
          <p:cNvSpPr>
            <a:spLocks noGrp="1"/>
          </p:cNvSpPr>
          <p:nvPr>
            <p:ph type="title"/>
          </p:nvPr>
        </p:nvSpPr>
        <p:spPr>
          <a:xfrm>
            <a:off x="484553" y="3870614"/>
            <a:ext cx="5113608" cy="2306349"/>
          </a:xfrm>
        </p:spPr>
        <p:txBody>
          <a:bodyPr>
            <a:normAutofit/>
          </a:bodyPr>
          <a:lstStyle/>
          <a:p>
            <a:r>
              <a:rPr lang="en-US" dirty="0"/>
              <a:t>Summary:</a:t>
            </a:r>
          </a:p>
        </p:txBody>
      </p:sp>
      <p:pic>
        <p:nvPicPr>
          <p:cNvPr id="18" name="Picture 17">
            <a:extLst>
              <a:ext uri="{FF2B5EF4-FFF2-40B4-BE49-F238E27FC236}">
                <a16:creationId xmlns:a16="http://schemas.microsoft.com/office/drawing/2014/main" id="{36CE5FF3-6462-7C29-CA59-5707B03E24B4}"/>
              </a:ext>
            </a:extLst>
          </p:cNvPr>
          <p:cNvPicPr>
            <a:picLocks noChangeAspect="1"/>
          </p:cNvPicPr>
          <p:nvPr/>
        </p:nvPicPr>
        <p:blipFill rotWithShape="1">
          <a:blip r:embed="rId2"/>
          <a:srcRect t="80" r="6250" b="6250"/>
          <a:stretch/>
        </p:blipFill>
        <p:spPr>
          <a:xfrm>
            <a:off x="-1" y="10"/>
            <a:ext cx="6095999" cy="3426071"/>
          </a:xfrm>
          <a:prstGeom prst="rect">
            <a:avLst/>
          </a:prstGeom>
        </p:spPr>
      </p:pic>
      <p:sp>
        <p:nvSpPr>
          <p:cNvPr id="3" name="Content Placeholder 2">
            <a:extLst>
              <a:ext uri="{FF2B5EF4-FFF2-40B4-BE49-F238E27FC236}">
                <a16:creationId xmlns:a16="http://schemas.microsoft.com/office/drawing/2014/main" id="{D84C5918-6055-713C-B0A0-377F8AAE8505}"/>
              </a:ext>
            </a:extLst>
          </p:cNvPr>
          <p:cNvSpPr>
            <a:spLocks noGrp="1"/>
          </p:cNvSpPr>
          <p:nvPr>
            <p:ph idx="1"/>
          </p:nvPr>
        </p:nvSpPr>
        <p:spPr>
          <a:xfrm>
            <a:off x="6357983" y="825335"/>
            <a:ext cx="5578939" cy="5678199"/>
          </a:xfrm>
        </p:spPr>
        <p:txBody>
          <a:bodyPr vert="horz" lIns="91440" tIns="45720" rIns="91440" bIns="45720" rtlCol="0" anchor="ctr">
            <a:noAutofit/>
          </a:bodyPr>
          <a:lstStyle/>
          <a:p>
            <a:pPr algn="just">
              <a:lnSpc>
                <a:spcPct val="110000"/>
              </a:lnSpc>
            </a:pPr>
            <a:r>
              <a:rPr lang="en-US" sz="1400" dirty="0">
                <a:ea typeface="+mn-lt"/>
                <a:cs typeface="+mn-lt"/>
              </a:rPr>
              <a:t>We have built 4 different recommendation engines based on various ideas and algorithms. They are as follows:</a:t>
            </a:r>
            <a:endParaRPr lang="en-US" sz="1400" dirty="0"/>
          </a:p>
          <a:p>
            <a:pPr algn="just">
              <a:lnSpc>
                <a:spcPct val="110000"/>
              </a:lnSpc>
            </a:pPr>
            <a:r>
              <a:rPr lang="en-US" sz="1400" b="1" dirty="0">
                <a:ea typeface="+mn-lt"/>
                <a:cs typeface="+mn-lt"/>
              </a:rPr>
              <a:t>Simple Recommender:</a:t>
            </a:r>
            <a:r>
              <a:rPr lang="en-US" sz="1400" dirty="0">
                <a:ea typeface="+mn-lt"/>
                <a:cs typeface="+mn-lt"/>
              </a:rPr>
              <a:t> This system utilized overall TMDB Vote Count and Vote Averages to construct Top Movies Charts, both in general and for specific genres. The IMDB Weighted Rating System was employed to calculate ratings, based on which the sorting was ultimately performed.</a:t>
            </a:r>
            <a:endParaRPr lang="en-US" sz="1400" dirty="0"/>
          </a:p>
          <a:p>
            <a:pPr algn="just">
              <a:lnSpc>
                <a:spcPct val="110000"/>
              </a:lnSpc>
            </a:pPr>
            <a:r>
              <a:rPr lang="en-US" sz="1400" b="1" dirty="0">
                <a:ea typeface="+mn-lt"/>
                <a:cs typeface="+mn-lt"/>
              </a:rPr>
              <a:t>Movie Description-Based Recommender:</a:t>
            </a:r>
            <a:r>
              <a:rPr lang="en-US" sz="1400" dirty="0">
                <a:ea typeface="+mn-lt"/>
                <a:cs typeface="+mn-lt"/>
              </a:rPr>
              <a:t> This recommender leveraged movie descriptions and taglines to identify similarities between movies. Using TF-IDF Vectorizer and Cosine Similarity, it recommended movies that were most similar to a particular movie based on its textual content.</a:t>
            </a:r>
            <a:endParaRPr lang="en-US" sz="1400" dirty="0"/>
          </a:p>
          <a:p>
            <a:pPr algn="just">
              <a:lnSpc>
                <a:spcPct val="110000"/>
              </a:lnSpc>
            </a:pPr>
            <a:r>
              <a:rPr lang="en-US" sz="1400" b="1" dirty="0">
                <a:ea typeface="+mn-lt"/>
                <a:cs typeface="+mn-lt"/>
              </a:rPr>
              <a:t>Metadata-Based Recommender:</a:t>
            </a:r>
            <a:r>
              <a:rPr lang="en-US" sz="1400" dirty="0">
                <a:ea typeface="+mn-lt"/>
                <a:cs typeface="+mn-lt"/>
              </a:rPr>
              <a:t> This system incorporated a more comprehensive set of metadata including genres, directors, main actors, and keywords. By utilizing a Count Vectorizer to create a count matrix, it identified similarities between movies based on this metadata and recommended similar movies.</a:t>
            </a:r>
            <a:endParaRPr lang="en-US" sz="1400" dirty="0"/>
          </a:p>
          <a:p>
            <a:pPr algn="just">
              <a:lnSpc>
                <a:spcPct val="110000"/>
              </a:lnSpc>
            </a:pPr>
            <a:r>
              <a:rPr lang="en-US" sz="1400" b="1" dirty="0">
                <a:ea typeface="+mn-lt"/>
                <a:cs typeface="+mn-lt"/>
              </a:rPr>
              <a:t>Enhanced Recommender Incorporating Popularity and Ratings</a:t>
            </a:r>
            <a:r>
              <a:rPr lang="en-US" sz="1400" dirty="0">
                <a:ea typeface="+mn-lt"/>
                <a:cs typeface="+mn-lt"/>
              </a:rPr>
              <a:t>: This recommender further enhanced the metadata-based approach by considering the popularity and ratings of movies. It excluded poorly rated movies and focused on popular ones with positive critical responses. Using IMDB's formula, it calculated weighted ratings for each movie to provide more refined recommendations.</a:t>
            </a:r>
            <a:endParaRPr lang="en-US" sz="1400" dirty="0"/>
          </a:p>
          <a:p>
            <a:pPr algn="just">
              <a:lnSpc>
                <a:spcPct val="110000"/>
              </a:lnSpc>
            </a:pPr>
            <a:endParaRPr lang="en-US" sz="1400" dirty="0"/>
          </a:p>
        </p:txBody>
      </p:sp>
    </p:spTree>
    <p:extLst>
      <p:ext uri="{BB962C8B-B14F-4D97-AF65-F5344CB8AC3E}">
        <p14:creationId xmlns:p14="http://schemas.microsoft.com/office/powerpoint/2010/main" val="5302092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77D73E63-A884-4994-BA80-B7AC098B8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FFC33220-06A6-4A1F-B678-AE0080B08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426082"/>
            <a:ext cx="6096000" cy="343191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D40EC1EB-1702-0684-411E-97FDEAB13825}"/>
              </a:ext>
            </a:extLst>
          </p:cNvPr>
          <p:cNvSpPr>
            <a:spLocks noGrp="1"/>
          </p:cNvSpPr>
          <p:nvPr>
            <p:ph type="title"/>
          </p:nvPr>
        </p:nvSpPr>
        <p:spPr>
          <a:xfrm>
            <a:off x="484553" y="3870614"/>
            <a:ext cx="5113608" cy="2306349"/>
          </a:xfrm>
        </p:spPr>
        <p:txBody>
          <a:bodyPr vert="horz" lIns="91440" tIns="45720" rIns="91440" bIns="45720" rtlCol="0" anchor="b">
            <a:normAutofit/>
          </a:bodyPr>
          <a:lstStyle/>
          <a:p>
            <a:pPr>
              <a:lnSpc>
                <a:spcPct val="90000"/>
              </a:lnSpc>
            </a:pPr>
            <a:r>
              <a:rPr lang="en-US" sz="5000"/>
              <a:t>Relevance of Study to AI and Business</a:t>
            </a:r>
          </a:p>
        </p:txBody>
      </p:sp>
      <p:pic>
        <p:nvPicPr>
          <p:cNvPr id="1026" name="Picture 2" descr="How to Build a Content-Based Movie Recommender System | by Egemen Zeytinci  | Towards Data Science">
            <a:extLst>
              <a:ext uri="{FF2B5EF4-FFF2-40B4-BE49-F238E27FC236}">
                <a16:creationId xmlns:a16="http://schemas.microsoft.com/office/drawing/2014/main" id="{369F5C18-81D1-4C9F-020C-80CDA7209F1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460" b="13286"/>
          <a:stretch/>
        </p:blipFill>
        <p:spPr bwMode="auto">
          <a:xfrm>
            <a:off x="-1" y="10"/>
            <a:ext cx="6095999" cy="342607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77C9121-A6B0-B398-C93D-118D9FB78958}"/>
              </a:ext>
            </a:extLst>
          </p:cNvPr>
          <p:cNvSpPr txBox="1"/>
          <p:nvPr/>
        </p:nvSpPr>
        <p:spPr>
          <a:xfrm>
            <a:off x="5802812" y="-1978"/>
            <a:ext cx="6286509" cy="6864741"/>
          </a:xfrm>
          <a:prstGeom prst="rect">
            <a:avLst/>
          </a:prstGeom>
        </p:spPr>
        <p:txBody>
          <a:bodyPr vert="horz" lIns="91440" tIns="45720" rIns="91440" bIns="45720" rtlCol="0" anchor="ctr">
            <a:noAutofit/>
          </a:bodyPr>
          <a:lstStyle/>
          <a:p>
            <a:pPr marL="800100" indent="-285750" algn="just">
              <a:lnSpc>
                <a:spcPct val="110000"/>
              </a:lnSpc>
              <a:spcAft>
                <a:spcPts val="600"/>
              </a:spcAft>
              <a:buFont typeface="Wingdings"/>
              <a:buChar char="ü"/>
            </a:pPr>
            <a:r>
              <a:rPr lang="en-US" sz="1500" b="1"/>
              <a:t>Personalization and User Experience</a:t>
            </a:r>
            <a:r>
              <a:rPr lang="en-US" sz="1500"/>
              <a:t>: AI recommendation systems enhance user experience by providing personalized content, products, or services tailored to individual preferences, leading to increased user engagement, satisfaction, and retention.</a:t>
            </a:r>
          </a:p>
          <a:p>
            <a:pPr marL="800100" indent="-285750" algn="just">
              <a:lnSpc>
                <a:spcPct val="110000"/>
              </a:lnSpc>
              <a:spcAft>
                <a:spcPts val="600"/>
              </a:spcAft>
              <a:buFont typeface="Wingdings"/>
              <a:buChar char="ü"/>
            </a:pPr>
            <a:r>
              <a:rPr lang="en-US" sz="1500" b="1"/>
              <a:t>Efficiency and Effectiveness</a:t>
            </a:r>
            <a:r>
              <a:rPr lang="en-US" sz="1500"/>
              <a:t>: These systems optimize decision-making processes by automatically filtering and presenting relevant information, reducing information overload and enabling users to make more informed choices in less time.</a:t>
            </a:r>
          </a:p>
          <a:p>
            <a:pPr marL="800100" indent="-285750" algn="just">
              <a:lnSpc>
                <a:spcPct val="110000"/>
              </a:lnSpc>
              <a:spcAft>
                <a:spcPts val="600"/>
              </a:spcAft>
              <a:buFont typeface="Wingdings"/>
              <a:buChar char="ü"/>
            </a:pPr>
            <a:r>
              <a:rPr lang="en-US" sz="1500" b="1"/>
              <a:t>Business Growth and Revenue</a:t>
            </a:r>
            <a:r>
              <a:rPr lang="en-US" sz="1500"/>
              <a:t>: AI recommendations drive sales and revenue growth by promoting relevant products or services to users, increasing conversion rates, and fostering customer loyalty and repeat purchases.</a:t>
            </a:r>
          </a:p>
          <a:p>
            <a:pPr marL="800100" indent="-285750" algn="just">
              <a:lnSpc>
                <a:spcPct val="110000"/>
              </a:lnSpc>
              <a:spcAft>
                <a:spcPts val="600"/>
              </a:spcAft>
              <a:buFont typeface="Wingdings"/>
              <a:buChar char="ü"/>
            </a:pPr>
            <a:r>
              <a:rPr lang="en-US" sz="1500" b="1"/>
              <a:t>Content Discovery and Exploration</a:t>
            </a:r>
            <a:r>
              <a:rPr lang="en-US" sz="1500"/>
              <a:t>: AI recommendation systems facilitate content discovery and exploration by introducing users to new and diverse content aligned with their interests, expanding their knowledge and entertainment options.</a:t>
            </a:r>
          </a:p>
          <a:p>
            <a:pPr marL="800100" indent="-285750" algn="just">
              <a:lnSpc>
                <a:spcPct val="110000"/>
              </a:lnSpc>
              <a:spcAft>
                <a:spcPts val="600"/>
              </a:spcAft>
              <a:buFont typeface="Wingdings"/>
              <a:buChar char="ü"/>
            </a:pPr>
            <a:r>
              <a:rPr lang="en-US" sz="1500" b="1"/>
              <a:t>Data-driven Insights and Decision Making</a:t>
            </a:r>
            <a:r>
              <a:rPr lang="en-US" sz="1500"/>
              <a:t>: These systems generate valuable insights from user behavior and preferences, enabling organizations to make data-driven decisions, improve product offerings, and optimize marketing strategies.</a:t>
            </a:r>
          </a:p>
        </p:txBody>
      </p:sp>
    </p:spTree>
    <p:extLst>
      <p:ext uri="{BB962C8B-B14F-4D97-AF65-F5344CB8AC3E}">
        <p14:creationId xmlns:p14="http://schemas.microsoft.com/office/powerpoint/2010/main" val="22887728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D279CB98-976B-40EA-81C0-E41C11E7A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10FC428-98F2-41B0-859F-EC3A5A41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8B1EFF-A144-82C2-5D32-83BF9BD050AB}"/>
              </a:ext>
            </a:extLst>
          </p:cNvPr>
          <p:cNvSpPr>
            <a:spLocks noGrp="1"/>
          </p:cNvSpPr>
          <p:nvPr>
            <p:ph type="title"/>
          </p:nvPr>
        </p:nvSpPr>
        <p:spPr>
          <a:xfrm>
            <a:off x="484553" y="365125"/>
            <a:ext cx="5288718" cy="1265331"/>
          </a:xfrm>
        </p:spPr>
        <p:txBody>
          <a:bodyPr>
            <a:normAutofit/>
          </a:bodyPr>
          <a:lstStyle/>
          <a:p>
            <a:r>
              <a:rPr lang="en-US" sz="4600"/>
              <a:t>Recommendations:</a:t>
            </a:r>
          </a:p>
        </p:txBody>
      </p:sp>
      <p:grpSp>
        <p:nvGrpSpPr>
          <p:cNvPr id="24" name="Group 23">
            <a:extLst>
              <a:ext uri="{FF2B5EF4-FFF2-40B4-BE49-F238E27FC236}">
                <a16:creationId xmlns:a16="http://schemas.microsoft.com/office/drawing/2014/main" id="{29B66AAD-E2D6-4E63-A491-B5CA241C55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2" y="0"/>
            <a:ext cx="6095998" cy="6858000"/>
            <a:chOff x="6096002" y="-9073"/>
            <a:chExt cx="6095998" cy="6867073"/>
          </a:xfrm>
        </p:grpSpPr>
        <p:sp>
          <p:nvSpPr>
            <p:cNvPr id="25" name="Rectangle 24">
              <a:extLst>
                <a:ext uri="{FF2B5EF4-FFF2-40B4-BE49-F238E27FC236}">
                  <a16:creationId xmlns:a16="http://schemas.microsoft.com/office/drawing/2014/main" id="{EB608A2F-0FE5-4AD3-A12C-CEFA95192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971BD8E-CD34-4B44-B62F-AE81B7FF32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Content Placeholder 2">
            <a:extLst>
              <a:ext uri="{FF2B5EF4-FFF2-40B4-BE49-F238E27FC236}">
                <a16:creationId xmlns:a16="http://schemas.microsoft.com/office/drawing/2014/main" id="{27E32893-4C32-98B1-CE1D-6ED76A9A3F32}"/>
              </a:ext>
            </a:extLst>
          </p:cNvPr>
          <p:cNvGraphicFramePr>
            <a:graphicFrameLocks noGrp="1"/>
          </p:cNvGraphicFramePr>
          <p:nvPr>
            <p:ph idx="1"/>
            <p:extLst>
              <p:ext uri="{D42A27DB-BD31-4B8C-83A1-F6EECF244321}">
                <p14:modId xmlns:p14="http://schemas.microsoft.com/office/powerpoint/2010/main" val="3669325688"/>
              </p:ext>
            </p:extLst>
          </p:nvPr>
        </p:nvGraphicFramePr>
        <p:xfrm>
          <a:off x="6510671" y="649432"/>
          <a:ext cx="5301307" cy="55275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0" name="Picture 59" descr="Content Based Movie Recommendation System | by Karan Kaul | Web Mining  [IS688, Spring 2021] | Medium">
            <a:extLst>
              <a:ext uri="{FF2B5EF4-FFF2-40B4-BE49-F238E27FC236}">
                <a16:creationId xmlns:a16="http://schemas.microsoft.com/office/drawing/2014/main" id="{4851BD8D-BFBB-FBD0-16C4-44D63E8F5704}"/>
              </a:ext>
            </a:extLst>
          </p:cNvPr>
          <p:cNvPicPr>
            <a:picLocks noChangeAspect="1"/>
          </p:cNvPicPr>
          <p:nvPr/>
        </p:nvPicPr>
        <p:blipFill rotWithShape="1">
          <a:blip r:embed="rId7"/>
          <a:srcRect t="33333" r="-417"/>
          <a:stretch/>
        </p:blipFill>
        <p:spPr>
          <a:xfrm>
            <a:off x="3175" y="2308297"/>
            <a:ext cx="6115476" cy="4540742"/>
          </a:xfrm>
          <a:prstGeom prst="rect">
            <a:avLst/>
          </a:prstGeom>
        </p:spPr>
      </p:pic>
    </p:spTree>
    <p:extLst>
      <p:ext uri="{BB962C8B-B14F-4D97-AF65-F5344CB8AC3E}">
        <p14:creationId xmlns:p14="http://schemas.microsoft.com/office/powerpoint/2010/main" val="38777859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EDCBA-9B13-4701-689D-025D4F861F4D}"/>
              </a:ext>
            </a:extLst>
          </p:cNvPr>
          <p:cNvSpPr>
            <a:spLocks noGrp="1"/>
          </p:cNvSpPr>
          <p:nvPr>
            <p:ph type="title"/>
          </p:nvPr>
        </p:nvSpPr>
        <p:spPr/>
        <p:txBody>
          <a:bodyPr>
            <a:normAutofit fontScale="90000"/>
          </a:bodyPr>
          <a:lstStyle/>
          <a:p>
            <a:r>
              <a:rPr lang="en-US" dirty="0"/>
              <a:t>Suggestions for System Enhancement</a:t>
            </a:r>
          </a:p>
        </p:txBody>
      </p:sp>
      <p:sp>
        <p:nvSpPr>
          <p:cNvPr id="3" name="Content Placeholder 2">
            <a:extLst>
              <a:ext uri="{FF2B5EF4-FFF2-40B4-BE49-F238E27FC236}">
                <a16:creationId xmlns:a16="http://schemas.microsoft.com/office/drawing/2014/main" id="{B77B197E-204A-E75C-0723-3EF59E6C5249}"/>
              </a:ext>
            </a:extLst>
          </p:cNvPr>
          <p:cNvSpPr>
            <a:spLocks noGrp="1"/>
          </p:cNvSpPr>
          <p:nvPr>
            <p:ph idx="1"/>
          </p:nvPr>
        </p:nvSpPr>
        <p:spPr>
          <a:xfrm>
            <a:off x="336386" y="2417763"/>
            <a:ext cx="11535996" cy="3759200"/>
          </a:xfrm>
        </p:spPr>
        <p:txBody>
          <a:bodyPr vert="horz" lIns="91440" tIns="45720" rIns="91440" bIns="45720" rtlCol="0" anchor="t">
            <a:noAutofit/>
          </a:bodyPr>
          <a:lstStyle/>
          <a:p>
            <a:pPr algn="just"/>
            <a:r>
              <a:rPr lang="en-US" sz="1800" dirty="0">
                <a:solidFill>
                  <a:srgbClr val="000000"/>
                </a:solidFill>
                <a:ea typeface="+mn-lt"/>
                <a:cs typeface="+mn-lt"/>
              </a:rPr>
              <a:t>1. Consider implementing a </a:t>
            </a:r>
            <a:r>
              <a:rPr lang="en-US" sz="1800" b="1" dirty="0">
                <a:solidFill>
                  <a:srgbClr val="000000"/>
                </a:solidFill>
                <a:ea typeface="+mn-lt"/>
                <a:cs typeface="+mn-lt"/>
              </a:rPr>
              <a:t>two-tower model</a:t>
            </a:r>
            <a:r>
              <a:rPr lang="en-US" sz="1800" dirty="0">
                <a:solidFill>
                  <a:srgbClr val="000000"/>
                </a:solidFill>
                <a:ea typeface="+mn-lt"/>
                <a:cs typeface="+mn-lt"/>
              </a:rPr>
              <a:t> that combines an embedding system with collaborative filtering and content-based approaches. This model leverages the strengths of both collaborative filtering, which recommends items based on user similarities, and content-based filtering, which recommends items based on their attributes. By utilizing embeddings, this approach can effectively capture complex relationships between users and items, leading to more accurate and personalized recommendations.</a:t>
            </a:r>
            <a:endParaRPr lang="en-US" sz="1800" dirty="0"/>
          </a:p>
          <a:p>
            <a:pPr algn="just"/>
            <a:r>
              <a:rPr lang="en-US" sz="1800" dirty="0">
                <a:solidFill>
                  <a:srgbClr val="000000"/>
                </a:solidFill>
                <a:ea typeface="+mn-lt"/>
                <a:cs typeface="+mn-lt"/>
              </a:rPr>
              <a:t>2. Explore the possibility of adopting a </a:t>
            </a:r>
            <a:r>
              <a:rPr lang="en-US" sz="1800" b="1" dirty="0">
                <a:solidFill>
                  <a:srgbClr val="000000"/>
                </a:solidFill>
                <a:ea typeface="+mn-lt"/>
                <a:cs typeface="+mn-lt"/>
              </a:rPr>
              <a:t>knowledge graph-based solution</a:t>
            </a:r>
            <a:r>
              <a:rPr lang="en-US" sz="1800" dirty="0">
                <a:solidFill>
                  <a:srgbClr val="000000"/>
                </a:solidFill>
                <a:ea typeface="+mn-lt"/>
                <a:cs typeface="+mn-lt"/>
              </a:rPr>
              <a:t>. Knowledge graphs organize information in a structured format, representing entities and their relationships. By constructing a knowledge graph of movies, users, genres, actors, directors, and other relevant entities, you can capture rich semantic information and infer meaningful connections between them. This approach enables sophisticated recommendation strategies, such as graph-based traversal algorithms, to uncover hidden relationships and provide context-aware recommendations that better reflect users' preferences and interests.</a:t>
            </a:r>
            <a:endParaRPr lang="en-US" sz="1800" dirty="0"/>
          </a:p>
          <a:p>
            <a:pPr algn="just"/>
            <a:endParaRPr lang="en-US" sz="1800" dirty="0"/>
          </a:p>
        </p:txBody>
      </p:sp>
    </p:spTree>
    <p:extLst>
      <p:ext uri="{BB962C8B-B14F-4D97-AF65-F5344CB8AC3E}">
        <p14:creationId xmlns:p14="http://schemas.microsoft.com/office/powerpoint/2010/main" val="12399238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0666DC1-CD27-4874-9484-9D06C59FE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Slide Background">
            <a:extLst>
              <a:ext uri="{FF2B5EF4-FFF2-40B4-BE49-F238E27FC236}">
                <a16:creationId xmlns:a16="http://schemas.microsoft.com/office/drawing/2014/main" id="{922E0291-99C8-40F9-ADAB-32589A3B5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smiling at a chess board&#10;&#10;Description automatically generated">
            <a:extLst>
              <a:ext uri="{FF2B5EF4-FFF2-40B4-BE49-F238E27FC236}">
                <a16:creationId xmlns:a16="http://schemas.microsoft.com/office/drawing/2014/main" id="{060C4431-5F62-3B5B-DBB3-CDCA70E32BD1}"/>
              </a:ext>
            </a:extLst>
          </p:cNvPr>
          <p:cNvPicPr>
            <a:picLocks noChangeAspect="1"/>
          </p:cNvPicPr>
          <p:nvPr/>
        </p:nvPicPr>
        <p:blipFill rotWithShape="1">
          <a:blip r:embed="rId2"/>
          <a:srcRect b="15730"/>
          <a:stretch/>
        </p:blipFill>
        <p:spPr>
          <a:xfrm>
            <a:off x="20" y="2"/>
            <a:ext cx="12191979" cy="6857998"/>
          </a:xfrm>
          <a:prstGeom prst="rect">
            <a:avLst/>
          </a:prstGeom>
          <a:effectLst>
            <a:outerShdw blurRad="596900" dist="330200" dir="8820000" sx="87000" sy="87000" algn="ctr" rotWithShape="0">
              <a:srgbClr val="000000">
                <a:alpha val="29000"/>
              </a:srgbClr>
            </a:outerShdw>
          </a:effectLst>
        </p:spPr>
      </p:pic>
      <p:sp>
        <p:nvSpPr>
          <p:cNvPr id="13" name="Rectangle 12">
            <a:extLst>
              <a:ext uri="{FF2B5EF4-FFF2-40B4-BE49-F238E27FC236}">
                <a16:creationId xmlns:a16="http://schemas.microsoft.com/office/drawing/2014/main" id="{095830D2-F2AE-4DD8-B586-89B0977916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64B5A4-938B-8F0D-F2C2-322486B75534}"/>
              </a:ext>
            </a:extLst>
          </p:cNvPr>
          <p:cNvSpPr>
            <a:spLocks noGrp="1"/>
          </p:cNvSpPr>
          <p:nvPr>
            <p:ph type="title"/>
          </p:nvPr>
        </p:nvSpPr>
        <p:spPr>
          <a:xfrm>
            <a:off x="202204" y="299814"/>
            <a:ext cx="4867234" cy="4561782"/>
          </a:xfrm>
        </p:spPr>
        <p:txBody>
          <a:bodyPr vert="horz" lIns="91440" tIns="45720" rIns="91440" bIns="45720" rtlCol="0" anchor="t">
            <a:noAutofit/>
          </a:bodyPr>
          <a:lstStyle/>
          <a:p>
            <a:r>
              <a:rPr lang="en-US" sz="2800">
                <a:solidFill>
                  <a:srgbClr val="FFFFFF"/>
                </a:solidFill>
              </a:rPr>
              <a:t>Up Next:</a:t>
            </a:r>
            <a:br>
              <a:rPr lang="en-US" sz="2800"/>
            </a:br>
            <a:r>
              <a:rPr lang="en-US" sz="4800">
                <a:solidFill>
                  <a:srgbClr val="FFFFFF"/>
                </a:solidFill>
              </a:rPr>
              <a:t>The King's Indian</a:t>
            </a:r>
            <a:br>
              <a:rPr lang="en-US" sz="2800"/>
            </a:br>
            <a:br>
              <a:rPr lang="en-US" sz="2800"/>
            </a:br>
            <a:r>
              <a:rPr lang="en-US" sz="1800">
                <a:solidFill>
                  <a:srgbClr val="FFFFFF"/>
                </a:solidFill>
              </a:rPr>
              <a:t>Featuring:</a:t>
            </a:r>
            <a:br>
              <a:rPr lang="en-US" sz="1800"/>
            </a:br>
            <a:r>
              <a:rPr lang="en-US" sz="1800">
                <a:solidFill>
                  <a:srgbClr val="FFFFFF"/>
                </a:solidFill>
              </a:rPr>
              <a:t>Denver Magtibay</a:t>
            </a:r>
            <a:br>
              <a:rPr lang="en-US" sz="1800"/>
            </a:br>
            <a:br>
              <a:rPr lang="en-US" sz="1800"/>
            </a:br>
            <a:r>
              <a:rPr lang="en-US" sz="1800">
                <a:solidFill>
                  <a:srgbClr val="FFFFFF"/>
                </a:solidFill>
              </a:rPr>
              <a:t>Director:</a:t>
            </a:r>
            <a:br>
              <a:rPr lang="en-US" sz="1800"/>
            </a:br>
            <a:r>
              <a:rPr lang="en-US" sz="1800">
                <a:solidFill>
                  <a:srgbClr val="FFFFFF"/>
                </a:solidFill>
              </a:rPr>
              <a:t>Tae Hwan Kim</a:t>
            </a:r>
            <a:br>
              <a:rPr lang="en-US" sz="1800">
                <a:solidFill>
                  <a:srgbClr val="FFFFFF"/>
                </a:solidFill>
              </a:rPr>
            </a:br>
            <a:br>
              <a:rPr lang="en-US" sz="1800">
                <a:solidFill>
                  <a:srgbClr val="FFFFFF"/>
                </a:solidFill>
              </a:rPr>
            </a:br>
            <a:r>
              <a:rPr lang="en-US" sz="1800">
                <a:solidFill>
                  <a:srgbClr val="FFFFFF"/>
                </a:solidFill>
              </a:rPr>
              <a:t>Producer:</a:t>
            </a:r>
            <a:br>
              <a:rPr lang="en-US" sz="1800">
                <a:solidFill>
                  <a:srgbClr val="FFFFFF"/>
                </a:solidFill>
              </a:rPr>
            </a:br>
            <a:r>
              <a:rPr lang="en-US" sz="1800">
                <a:solidFill>
                  <a:srgbClr val="FFFFFF"/>
                </a:solidFill>
              </a:rPr>
              <a:t>Rachit Garg</a:t>
            </a:r>
          </a:p>
        </p:txBody>
      </p:sp>
    </p:spTree>
    <p:extLst>
      <p:ext uri="{BB962C8B-B14F-4D97-AF65-F5344CB8AC3E}">
        <p14:creationId xmlns:p14="http://schemas.microsoft.com/office/powerpoint/2010/main" val="1065319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3644"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94E0A9-ADFB-4492-6B91-008195D6B0B3}"/>
              </a:ext>
            </a:extLst>
          </p:cNvPr>
          <p:cNvSpPr>
            <a:spLocks noGrp="1"/>
          </p:cNvSpPr>
          <p:nvPr>
            <p:ph type="title"/>
          </p:nvPr>
        </p:nvSpPr>
        <p:spPr>
          <a:xfrm>
            <a:off x="484552" y="365125"/>
            <a:ext cx="5022630" cy="1232602"/>
          </a:xfrm>
        </p:spPr>
        <p:txBody>
          <a:bodyPr>
            <a:normAutofit/>
          </a:bodyPr>
          <a:lstStyle/>
          <a:p>
            <a:r>
              <a:rPr lang="en-US"/>
              <a:t>Background:</a:t>
            </a:r>
          </a:p>
        </p:txBody>
      </p:sp>
      <p:sp>
        <p:nvSpPr>
          <p:cNvPr id="3" name="Content Placeholder 2">
            <a:extLst>
              <a:ext uri="{FF2B5EF4-FFF2-40B4-BE49-F238E27FC236}">
                <a16:creationId xmlns:a16="http://schemas.microsoft.com/office/drawing/2014/main" id="{59E1BDB3-EFB5-C3A0-7AF5-60DD4E27033D}"/>
              </a:ext>
            </a:extLst>
          </p:cNvPr>
          <p:cNvSpPr>
            <a:spLocks noGrp="1"/>
          </p:cNvSpPr>
          <p:nvPr>
            <p:ph idx="1"/>
          </p:nvPr>
        </p:nvSpPr>
        <p:spPr>
          <a:xfrm>
            <a:off x="430123" y="1770413"/>
            <a:ext cx="5131487" cy="4363007"/>
          </a:xfrm>
        </p:spPr>
        <p:txBody>
          <a:bodyPr vert="horz" lIns="91440" tIns="45720" rIns="91440" bIns="45720" rtlCol="0" anchor="t">
            <a:noAutofit/>
          </a:bodyPr>
          <a:lstStyle/>
          <a:p>
            <a:pPr algn="just">
              <a:lnSpc>
                <a:spcPct val="110000"/>
              </a:lnSpc>
            </a:pPr>
            <a:r>
              <a:rPr lang="en-US" sz="2400">
                <a:solidFill>
                  <a:schemeClr val="bg1"/>
                </a:solidFill>
                <a:ea typeface="+mn-lt"/>
                <a:cs typeface="+mn-lt"/>
              </a:rPr>
              <a:t>With the exponential growth of digital media platforms and the vast amount of content available, users often struggle to find movies that match their preferences and interests. In response, our recommendation system aims to address this challenge by providing personalized movie suggestions tailored to each user's tastes.</a:t>
            </a:r>
            <a:endParaRPr lang="en-US" sz="2400">
              <a:solidFill>
                <a:schemeClr val="bg1"/>
              </a:solidFill>
            </a:endParaRPr>
          </a:p>
        </p:txBody>
      </p:sp>
      <p:pic>
        <p:nvPicPr>
          <p:cNvPr id="4" name="Picture 3" descr="Content Based Movie Recommendation System | by Karan Kaul | Web Mining  [IS688, Spring 2021] | Medium">
            <a:extLst>
              <a:ext uri="{FF2B5EF4-FFF2-40B4-BE49-F238E27FC236}">
                <a16:creationId xmlns:a16="http://schemas.microsoft.com/office/drawing/2014/main" id="{F6C0077E-F966-925F-C64A-5BB62EDB351D}"/>
              </a:ext>
            </a:extLst>
          </p:cNvPr>
          <p:cNvPicPr>
            <a:picLocks noChangeAspect="1"/>
          </p:cNvPicPr>
          <p:nvPr/>
        </p:nvPicPr>
        <p:blipFill rotWithShape="1">
          <a:blip r:embed="rId2"/>
          <a:srcRect r="47227" b="1"/>
          <a:stretch/>
        </p:blipFill>
        <p:spPr>
          <a:xfrm>
            <a:off x="6083644" y="10"/>
            <a:ext cx="6108356" cy="6857990"/>
          </a:xfrm>
          <a:prstGeom prst="rect">
            <a:avLst/>
          </a:prstGeom>
        </p:spPr>
      </p:pic>
    </p:spTree>
    <p:extLst>
      <p:ext uri="{BB962C8B-B14F-4D97-AF65-F5344CB8AC3E}">
        <p14:creationId xmlns:p14="http://schemas.microsoft.com/office/powerpoint/2010/main" val="586597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0EC1EB-1702-0684-411E-97FDEAB13825}"/>
              </a:ext>
            </a:extLst>
          </p:cNvPr>
          <p:cNvSpPr>
            <a:spLocks noGrp="1"/>
          </p:cNvSpPr>
          <p:nvPr>
            <p:ph type="title"/>
          </p:nvPr>
        </p:nvSpPr>
        <p:spPr>
          <a:xfrm>
            <a:off x="0" y="0"/>
            <a:ext cx="11769618" cy="1601755"/>
          </a:xfrm>
        </p:spPr>
        <p:txBody>
          <a:bodyPr anchor="ctr">
            <a:normAutofit/>
          </a:bodyPr>
          <a:lstStyle/>
          <a:p>
            <a:r>
              <a:rPr lang="en-US" sz="4400"/>
              <a:t>Recommender System Framework</a:t>
            </a:r>
          </a:p>
        </p:txBody>
      </p:sp>
      <p:pic>
        <p:nvPicPr>
          <p:cNvPr id="1028" name="Picture 4" descr="2: Overall system architecture | Download Scientific Diagram">
            <a:extLst>
              <a:ext uri="{FF2B5EF4-FFF2-40B4-BE49-F238E27FC236}">
                <a16:creationId xmlns:a16="http://schemas.microsoft.com/office/drawing/2014/main" id="{3CF37FBB-F393-2D54-7FBA-D91EF3654A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09725"/>
            <a:ext cx="12192000" cy="51149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Netflix Review | PCMag">
            <a:extLst>
              <a:ext uri="{FF2B5EF4-FFF2-40B4-BE49-F238E27FC236}">
                <a16:creationId xmlns:a16="http://schemas.microsoft.com/office/drawing/2014/main" id="{5D2A84F9-0A3C-898C-9E8E-F1FD4EB9E8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93945" y="4910553"/>
            <a:ext cx="1382952" cy="77704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ulu: Stream TV shows &amp; movies - Mga App sa Google Play">
            <a:extLst>
              <a:ext uri="{FF2B5EF4-FFF2-40B4-BE49-F238E27FC236}">
                <a16:creationId xmlns:a16="http://schemas.microsoft.com/office/drawing/2014/main" id="{AC3A76F5-62B1-EE33-BEF5-1F10598B44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9845" y="4908717"/>
            <a:ext cx="922820" cy="153053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Amazon Prime plans 2024: monthly, quarterly, and yearly membership price in  India, benefits, Jio and Airtel offers, and more | 91mobiles.com">
            <a:extLst>
              <a:ext uri="{FF2B5EF4-FFF2-40B4-BE49-F238E27FC236}">
                <a16:creationId xmlns:a16="http://schemas.microsoft.com/office/drawing/2014/main" id="{591C6F71-58D6-6134-9223-7F842EF46C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93945" y="5712084"/>
            <a:ext cx="1382952" cy="727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0744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30E07F20-83D2-BDA0-0AB8-5DFBFDE7C49D}"/>
              </a:ext>
            </a:extLst>
          </p:cNvPr>
          <p:cNvSpPr/>
          <p:nvPr/>
        </p:nvSpPr>
        <p:spPr>
          <a:xfrm>
            <a:off x="256400" y="1041109"/>
            <a:ext cx="2501118" cy="565755"/>
          </a:xfrm>
          <a:prstGeom prst="rect">
            <a:avLst/>
          </a:prstGeom>
          <a:solidFill>
            <a:schemeClr val="tx1">
              <a:lumMod val="50000"/>
              <a:lumOff val="5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a:t>Input</a:t>
            </a:r>
          </a:p>
        </p:txBody>
      </p:sp>
      <p:sp>
        <p:nvSpPr>
          <p:cNvPr id="29" name="Rectangle 28">
            <a:extLst>
              <a:ext uri="{FF2B5EF4-FFF2-40B4-BE49-F238E27FC236}">
                <a16:creationId xmlns:a16="http://schemas.microsoft.com/office/drawing/2014/main" id="{2B55D3F2-066F-30CB-F680-8F841B83999C}"/>
              </a:ext>
            </a:extLst>
          </p:cNvPr>
          <p:cNvSpPr/>
          <p:nvPr/>
        </p:nvSpPr>
        <p:spPr>
          <a:xfrm>
            <a:off x="4845441" y="995328"/>
            <a:ext cx="2501118" cy="565755"/>
          </a:xfrm>
          <a:prstGeom prst="rect">
            <a:avLst/>
          </a:prstGeom>
          <a:solidFill>
            <a:schemeClr val="tx1">
              <a:lumMod val="50000"/>
              <a:lumOff val="5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a:t>Model</a:t>
            </a:r>
          </a:p>
        </p:txBody>
      </p:sp>
      <p:grpSp>
        <p:nvGrpSpPr>
          <p:cNvPr id="51" name="Group 50">
            <a:extLst>
              <a:ext uri="{FF2B5EF4-FFF2-40B4-BE49-F238E27FC236}">
                <a16:creationId xmlns:a16="http://schemas.microsoft.com/office/drawing/2014/main" id="{15B6CD01-1163-4A90-60CB-3E4950806585}"/>
              </a:ext>
            </a:extLst>
          </p:cNvPr>
          <p:cNvGrpSpPr/>
          <p:nvPr/>
        </p:nvGrpSpPr>
        <p:grpSpPr>
          <a:xfrm>
            <a:off x="3663752" y="1962150"/>
            <a:ext cx="4005905" cy="5067300"/>
            <a:chOff x="-128587" y="1143000"/>
            <a:chExt cx="4695360" cy="5067300"/>
          </a:xfrm>
        </p:grpSpPr>
        <p:graphicFrame>
          <p:nvGraphicFramePr>
            <p:cNvPr id="27" name="Diagram 26">
              <a:extLst>
                <a:ext uri="{FF2B5EF4-FFF2-40B4-BE49-F238E27FC236}">
                  <a16:creationId xmlns:a16="http://schemas.microsoft.com/office/drawing/2014/main" id="{FA149F2F-EDCB-6BCE-C663-5BB755B36649}"/>
                </a:ext>
              </a:extLst>
            </p:cNvPr>
            <p:cNvGraphicFramePr/>
            <p:nvPr>
              <p:extLst>
                <p:ext uri="{D42A27DB-BD31-4B8C-83A1-F6EECF244321}">
                  <p14:modId xmlns:p14="http://schemas.microsoft.com/office/powerpoint/2010/main" val="4024953273"/>
                </p:ext>
              </p:extLst>
            </p:nvPr>
          </p:nvGraphicFramePr>
          <p:xfrm>
            <a:off x="-100012" y="1143000"/>
            <a:ext cx="4666785" cy="5067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1" name="TextBox 30">
              <a:extLst>
                <a:ext uri="{FF2B5EF4-FFF2-40B4-BE49-F238E27FC236}">
                  <a16:creationId xmlns:a16="http://schemas.microsoft.com/office/drawing/2014/main" id="{20797C84-2E70-541F-D27E-984545A768BF}"/>
                </a:ext>
              </a:extLst>
            </p:cNvPr>
            <p:cNvSpPr txBox="1"/>
            <p:nvPr/>
          </p:nvSpPr>
          <p:spPr>
            <a:xfrm>
              <a:off x="-123825" y="1629905"/>
              <a:ext cx="1281205" cy="615553"/>
            </a:xfrm>
            <a:prstGeom prst="rect">
              <a:avLst/>
            </a:prstGeom>
            <a:noFill/>
          </p:spPr>
          <p:txBody>
            <a:bodyPr wrap="square" rtlCol="0" anchor="ctr">
              <a:spAutoFit/>
            </a:bodyPr>
            <a:lstStyle/>
            <a:p>
              <a:pPr algn="ctr"/>
              <a:r>
                <a:rPr lang="en-US" sz="3400"/>
                <a:t>1</a:t>
              </a:r>
            </a:p>
          </p:txBody>
        </p:sp>
        <p:sp>
          <p:nvSpPr>
            <p:cNvPr id="32" name="TextBox 31">
              <a:extLst>
                <a:ext uri="{FF2B5EF4-FFF2-40B4-BE49-F238E27FC236}">
                  <a16:creationId xmlns:a16="http://schemas.microsoft.com/office/drawing/2014/main" id="{F4229687-00E9-1EF9-8CF7-B11CD787D32A}"/>
                </a:ext>
              </a:extLst>
            </p:cNvPr>
            <p:cNvSpPr txBox="1"/>
            <p:nvPr/>
          </p:nvSpPr>
          <p:spPr>
            <a:xfrm>
              <a:off x="236724" y="2756168"/>
              <a:ext cx="1281205" cy="615553"/>
            </a:xfrm>
            <a:prstGeom prst="rect">
              <a:avLst/>
            </a:prstGeom>
            <a:noFill/>
          </p:spPr>
          <p:txBody>
            <a:bodyPr wrap="square" rtlCol="0" anchor="ctr">
              <a:spAutoFit/>
            </a:bodyPr>
            <a:lstStyle/>
            <a:p>
              <a:pPr algn="ctr"/>
              <a:r>
                <a:rPr lang="en-US" sz="3400"/>
                <a:t>2</a:t>
              </a:r>
            </a:p>
          </p:txBody>
        </p:sp>
        <p:sp>
          <p:nvSpPr>
            <p:cNvPr id="33" name="TextBox 32">
              <a:extLst>
                <a:ext uri="{FF2B5EF4-FFF2-40B4-BE49-F238E27FC236}">
                  <a16:creationId xmlns:a16="http://schemas.microsoft.com/office/drawing/2014/main" id="{E0C4AAB3-C627-5DC8-4147-92B441D54E24}"/>
                </a:ext>
              </a:extLst>
            </p:cNvPr>
            <p:cNvSpPr txBox="1"/>
            <p:nvPr/>
          </p:nvSpPr>
          <p:spPr>
            <a:xfrm>
              <a:off x="233269" y="3926151"/>
              <a:ext cx="1281205" cy="615553"/>
            </a:xfrm>
            <a:prstGeom prst="rect">
              <a:avLst/>
            </a:prstGeom>
            <a:noFill/>
          </p:spPr>
          <p:txBody>
            <a:bodyPr wrap="square" rtlCol="0" anchor="ctr">
              <a:spAutoFit/>
            </a:bodyPr>
            <a:lstStyle/>
            <a:p>
              <a:pPr algn="ctr"/>
              <a:r>
                <a:rPr lang="en-US" sz="3400"/>
                <a:t>3</a:t>
              </a:r>
            </a:p>
          </p:txBody>
        </p:sp>
        <p:sp>
          <p:nvSpPr>
            <p:cNvPr id="34" name="TextBox 33">
              <a:extLst>
                <a:ext uri="{FF2B5EF4-FFF2-40B4-BE49-F238E27FC236}">
                  <a16:creationId xmlns:a16="http://schemas.microsoft.com/office/drawing/2014/main" id="{A6D30314-6034-12B8-1F19-6454CFE5A5E6}"/>
                </a:ext>
              </a:extLst>
            </p:cNvPr>
            <p:cNvSpPr txBox="1"/>
            <p:nvPr/>
          </p:nvSpPr>
          <p:spPr>
            <a:xfrm>
              <a:off x="-128587" y="5119940"/>
              <a:ext cx="1281205" cy="615553"/>
            </a:xfrm>
            <a:prstGeom prst="rect">
              <a:avLst/>
            </a:prstGeom>
            <a:noFill/>
          </p:spPr>
          <p:txBody>
            <a:bodyPr wrap="square" rtlCol="0" anchor="ctr">
              <a:spAutoFit/>
            </a:bodyPr>
            <a:lstStyle/>
            <a:p>
              <a:pPr algn="ctr"/>
              <a:r>
                <a:rPr lang="en-US" sz="3400"/>
                <a:t>4</a:t>
              </a:r>
            </a:p>
          </p:txBody>
        </p:sp>
      </p:grpSp>
      <p:sp>
        <p:nvSpPr>
          <p:cNvPr id="53" name="Arrow: Right 52">
            <a:extLst>
              <a:ext uri="{FF2B5EF4-FFF2-40B4-BE49-F238E27FC236}">
                <a16:creationId xmlns:a16="http://schemas.microsoft.com/office/drawing/2014/main" id="{E6855848-4923-95C0-15B2-516904B3BE49}"/>
              </a:ext>
            </a:extLst>
          </p:cNvPr>
          <p:cNvSpPr/>
          <p:nvPr/>
        </p:nvSpPr>
        <p:spPr>
          <a:xfrm>
            <a:off x="2934054" y="2436549"/>
            <a:ext cx="746707" cy="704918"/>
          </a:xfrm>
          <a:prstGeom prst="right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itle 1">
            <a:extLst>
              <a:ext uri="{FF2B5EF4-FFF2-40B4-BE49-F238E27FC236}">
                <a16:creationId xmlns:a16="http://schemas.microsoft.com/office/drawing/2014/main" id="{D9A0136E-1285-785C-76FA-3F3B19C3E28B}"/>
              </a:ext>
            </a:extLst>
          </p:cNvPr>
          <p:cNvSpPr txBox="1">
            <a:spLocks/>
          </p:cNvSpPr>
          <p:nvPr/>
        </p:nvSpPr>
        <p:spPr>
          <a:xfrm>
            <a:off x="-4762" y="4458"/>
            <a:ext cx="5022630" cy="733825"/>
          </a:xfrm>
          <a:prstGeom prst="rect">
            <a:avLst/>
          </a:prstGeom>
        </p:spPr>
        <p:txBody>
          <a:bodyPr>
            <a:normAutofit fontScale="92500" lnSpcReduction="20000"/>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r>
              <a:rPr lang="en-US" b="1">
                <a:solidFill>
                  <a:schemeClr val="tx1"/>
                </a:solidFill>
                <a:latin typeface="Times New Roman"/>
                <a:cs typeface="Times New Roman"/>
              </a:rPr>
              <a:t>Study Approach</a:t>
            </a:r>
            <a:endParaRPr lang="en-US">
              <a:solidFill>
                <a:schemeClr val="tx1"/>
              </a:solidFill>
            </a:endParaRPr>
          </a:p>
        </p:txBody>
      </p:sp>
      <p:sp>
        <p:nvSpPr>
          <p:cNvPr id="17" name="Rectangle 16">
            <a:extLst>
              <a:ext uri="{FF2B5EF4-FFF2-40B4-BE49-F238E27FC236}">
                <a16:creationId xmlns:a16="http://schemas.microsoft.com/office/drawing/2014/main" id="{E0E2B9A6-7D1A-1A45-23C1-E9C5D2F501DD}"/>
              </a:ext>
            </a:extLst>
          </p:cNvPr>
          <p:cNvSpPr/>
          <p:nvPr/>
        </p:nvSpPr>
        <p:spPr>
          <a:xfrm>
            <a:off x="199484" y="2387548"/>
            <a:ext cx="2609850" cy="770141"/>
          </a:xfrm>
          <a:prstGeom prst="rect">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a:t>Rating</a:t>
            </a:r>
          </a:p>
        </p:txBody>
      </p:sp>
      <p:sp>
        <p:nvSpPr>
          <p:cNvPr id="18" name="Rectangle 17">
            <a:extLst>
              <a:ext uri="{FF2B5EF4-FFF2-40B4-BE49-F238E27FC236}">
                <a16:creationId xmlns:a16="http://schemas.microsoft.com/office/drawing/2014/main" id="{28E60D59-DF21-9459-909B-52238740935C}"/>
              </a:ext>
            </a:extLst>
          </p:cNvPr>
          <p:cNvSpPr/>
          <p:nvPr/>
        </p:nvSpPr>
        <p:spPr>
          <a:xfrm>
            <a:off x="202034" y="3581400"/>
            <a:ext cx="2609850" cy="770141"/>
          </a:xfrm>
          <a:prstGeom prst="rect">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a:t>Movie Description</a:t>
            </a:r>
          </a:p>
          <a:p>
            <a:pPr marL="285750" indent="-285750">
              <a:buFont typeface="Arial" panose="020B0604020202020204" pitchFamily="34" charset="0"/>
              <a:buChar char="•"/>
            </a:pPr>
            <a:r>
              <a:rPr lang="en-US"/>
              <a:t>Movie Tagline</a:t>
            </a:r>
          </a:p>
        </p:txBody>
      </p:sp>
      <p:sp>
        <p:nvSpPr>
          <p:cNvPr id="19" name="Rectangle 18">
            <a:extLst>
              <a:ext uri="{FF2B5EF4-FFF2-40B4-BE49-F238E27FC236}">
                <a16:creationId xmlns:a16="http://schemas.microsoft.com/office/drawing/2014/main" id="{F8658489-EBC8-A6F0-FCF9-635559C486A0}"/>
              </a:ext>
            </a:extLst>
          </p:cNvPr>
          <p:cNvSpPr/>
          <p:nvPr/>
        </p:nvSpPr>
        <p:spPr>
          <a:xfrm>
            <a:off x="199484" y="4761089"/>
            <a:ext cx="2609850" cy="770141"/>
          </a:xfrm>
          <a:prstGeom prst="rect">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a:t>Genre</a:t>
            </a:r>
          </a:p>
          <a:p>
            <a:pPr marL="171450" indent="-171450">
              <a:buFont typeface="Arial" panose="020B0604020202020204" pitchFamily="34" charset="0"/>
              <a:buChar char="•"/>
            </a:pPr>
            <a:r>
              <a:rPr lang="en-US" sz="1200"/>
              <a:t>Crew (i.e. Director)</a:t>
            </a:r>
          </a:p>
          <a:p>
            <a:pPr marL="171450" indent="-171450">
              <a:buFont typeface="Arial" panose="020B0604020202020204" pitchFamily="34" charset="0"/>
              <a:buChar char="•"/>
            </a:pPr>
            <a:r>
              <a:rPr lang="en-US" sz="1200"/>
              <a:t>Main Actors</a:t>
            </a:r>
          </a:p>
          <a:p>
            <a:pPr marL="171450" indent="-171450">
              <a:buFont typeface="Arial" panose="020B0604020202020204" pitchFamily="34" charset="0"/>
              <a:buChar char="•"/>
            </a:pPr>
            <a:r>
              <a:rPr lang="en-US" sz="1200"/>
              <a:t>Keywords</a:t>
            </a:r>
          </a:p>
        </p:txBody>
      </p:sp>
      <p:sp>
        <p:nvSpPr>
          <p:cNvPr id="20" name="Rectangle 19">
            <a:extLst>
              <a:ext uri="{FF2B5EF4-FFF2-40B4-BE49-F238E27FC236}">
                <a16:creationId xmlns:a16="http://schemas.microsoft.com/office/drawing/2014/main" id="{AEB43E4B-78E0-2003-6EA3-916ED53AB20E}"/>
              </a:ext>
            </a:extLst>
          </p:cNvPr>
          <p:cNvSpPr/>
          <p:nvPr/>
        </p:nvSpPr>
        <p:spPr>
          <a:xfrm>
            <a:off x="199484" y="5848406"/>
            <a:ext cx="2609850" cy="770141"/>
          </a:xfrm>
          <a:prstGeom prst="rect">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a:t>Popularity</a:t>
            </a:r>
          </a:p>
          <a:p>
            <a:pPr marL="171450" indent="-171450">
              <a:buFont typeface="Arial" panose="020B0604020202020204" pitchFamily="34" charset="0"/>
              <a:buChar char="•"/>
            </a:pPr>
            <a:r>
              <a:rPr lang="en-US" sz="1200"/>
              <a:t>Rating</a:t>
            </a:r>
          </a:p>
        </p:txBody>
      </p:sp>
      <p:sp>
        <p:nvSpPr>
          <p:cNvPr id="21" name="Arrow: Right 20">
            <a:extLst>
              <a:ext uri="{FF2B5EF4-FFF2-40B4-BE49-F238E27FC236}">
                <a16:creationId xmlns:a16="http://schemas.microsoft.com/office/drawing/2014/main" id="{F32FF9A9-FFAA-69B9-B939-AA4ED4629778}"/>
              </a:ext>
            </a:extLst>
          </p:cNvPr>
          <p:cNvSpPr/>
          <p:nvPr/>
        </p:nvSpPr>
        <p:spPr>
          <a:xfrm>
            <a:off x="2962629" y="3614011"/>
            <a:ext cx="746707" cy="704918"/>
          </a:xfrm>
          <a:prstGeom prst="right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49B5B068-C10B-E43A-E4EE-6F0931CC7137}"/>
              </a:ext>
            </a:extLst>
          </p:cNvPr>
          <p:cNvSpPr/>
          <p:nvPr/>
        </p:nvSpPr>
        <p:spPr>
          <a:xfrm>
            <a:off x="2965845" y="4777799"/>
            <a:ext cx="746707" cy="704918"/>
          </a:xfrm>
          <a:prstGeom prst="right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2B9F9D6C-734D-0D29-FA4C-FA33C63E479C}"/>
              </a:ext>
            </a:extLst>
          </p:cNvPr>
          <p:cNvSpPr/>
          <p:nvPr/>
        </p:nvSpPr>
        <p:spPr>
          <a:xfrm>
            <a:off x="2919766" y="5848406"/>
            <a:ext cx="746707" cy="704918"/>
          </a:xfrm>
          <a:prstGeom prst="right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DBF17493-6BF7-9EA3-53B7-459FBBD5C87B}"/>
              </a:ext>
            </a:extLst>
          </p:cNvPr>
          <p:cNvSpPr/>
          <p:nvPr/>
        </p:nvSpPr>
        <p:spPr>
          <a:xfrm>
            <a:off x="9045966" y="985803"/>
            <a:ext cx="2501118" cy="565755"/>
          </a:xfrm>
          <a:prstGeom prst="rect">
            <a:avLst/>
          </a:prstGeom>
          <a:solidFill>
            <a:schemeClr val="tx1">
              <a:lumMod val="50000"/>
              <a:lumOff val="50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a:t>Approach</a:t>
            </a:r>
          </a:p>
        </p:txBody>
      </p:sp>
      <p:grpSp>
        <p:nvGrpSpPr>
          <p:cNvPr id="39" name="Group 38">
            <a:extLst>
              <a:ext uri="{FF2B5EF4-FFF2-40B4-BE49-F238E27FC236}">
                <a16:creationId xmlns:a16="http://schemas.microsoft.com/office/drawing/2014/main" id="{D0BBB53F-A9F7-3E57-D852-F4026463568D}"/>
              </a:ext>
            </a:extLst>
          </p:cNvPr>
          <p:cNvGrpSpPr/>
          <p:nvPr/>
        </p:nvGrpSpPr>
        <p:grpSpPr>
          <a:xfrm>
            <a:off x="7929580" y="1962150"/>
            <a:ext cx="4037054" cy="5067300"/>
            <a:chOff x="-128587" y="1143000"/>
            <a:chExt cx="4695360" cy="5067300"/>
          </a:xfrm>
        </p:grpSpPr>
        <p:graphicFrame>
          <p:nvGraphicFramePr>
            <p:cNvPr id="41" name="Diagram 40">
              <a:extLst>
                <a:ext uri="{FF2B5EF4-FFF2-40B4-BE49-F238E27FC236}">
                  <a16:creationId xmlns:a16="http://schemas.microsoft.com/office/drawing/2014/main" id="{19CC767E-A65F-7605-A305-443368E57D9C}"/>
                </a:ext>
              </a:extLst>
            </p:cNvPr>
            <p:cNvGraphicFramePr/>
            <p:nvPr>
              <p:extLst>
                <p:ext uri="{D42A27DB-BD31-4B8C-83A1-F6EECF244321}">
                  <p14:modId xmlns:p14="http://schemas.microsoft.com/office/powerpoint/2010/main" val="1450030737"/>
                </p:ext>
              </p:extLst>
            </p:nvPr>
          </p:nvGraphicFramePr>
          <p:xfrm>
            <a:off x="-100012" y="1143000"/>
            <a:ext cx="4666785" cy="50673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4" name="TextBox 43">
              <a:extLst>
                <a:ext uri="{FF2B5EF4-FFF2-40B4-BE49-F238E27FC236}">
                  <a16:creationId xmlns:a16="http://schemas.microsoft.com/office/drawing/2014/main" id="{555F843D-C60B-CE07-FF9D-C56948D26D3A}"/>
                </a:ext>
              </a:extLst>
            </p:cNvPr>
            <p:cNvSpPr txBox="1"/>
            <p:nvPr/>
          </p:nvSpPr>
          <p:spPr>
            <a:xfrm>
              <a:off x="-123825" y="1629905"/>
              <a:ext cx="1281205" cy="615553"/>
            </a:xfrm>
            <a:prstGeom prst="rect">
              <a:avLst/>
            </a:prstGeom>
            <a:noFill/>
          </p:spPr>
          <p:txBody>
            <a:bodyPr wrap="square" rtlCol="0" anchor="ctr">
              <a:spAutoFit/>
            </a:bodyPr>
            <a:lstStyle/>
            <a:p>
              <a:pPr algn="ctr"/>
              <a:r>
                <a:rPr lang="en-US" sz="3400"/>
                <a:t>1</a:t>
              </a:r>
            </a:p>
          </p:txBody>
        </p:sp>
        <p:sp>
          <p:nvSpPr>
            <p:cNvPr id="45" name="TextBox 44">
              <a:extLst>
                <a:ext uri="{FF2B5EF4-FFF2-40B4-BE49-F238E27FC236}">
                  <a16:creationId xmlns:a16="http://schemas.microsoft.com/office/drawing/2014/main" id="{3FB16191-264F-3572-1845-4E6A6453402E}"/>
                </a:ext>
              </a:extLst>
            </p:cNvPr>
            <p:cNvSpPr txBox="1"/>
            <p:nvPr/>
          </p:nvSpPr>
          <p:spPr>
            <a:xfrm>
              <a:off x="236724" y="2756168"/>
              <a:ext cx="1281205" cy="615553"/>
            </a:xfrm>
            <a:prstGeom prst="rect">
              <a:avLst/>
            </a:prstGeom>
            <a:noFill/>
          </p:spPr>
          <p:txBody>
            <a:bodyPr wrap="square" rtlCol="0" anchor="ctr">
              <a:spAutoFit/>
            </a:bodyPr>
            <a:lstStyle/>
            <a:p>
              <a:pPr algn="ctr"/>
              <a:r>
                <a:rPr lang="en-US" sz="3400"/>
                <a:t>2</a:t>
              </a:r>
            </a:p>
          </p:txBody>
        </p:sp>
        <p:sp>
          <p:nvSpPr>
            <p:cNvPr id="46" name="TextBox 45">
              <a:extLst>
                <a:ext uri="{FF2B5EF4-FFF2-40B4-BE49-F238E27FC236}">
                  <a16:creationId xmlns:a16="http://schemas.microsoft.com/office/drawing/2014/main" id="{1CE921DD-49A1-ECC0-AB7E-B14259B56D5E}"/>
                </a:ext>
              </a:extLst>
            </p:cNvPr>
            <p:cNvSpPr txBox="1"/>
            <p:nvPr/>
          </p:nvSpPr>
          <p:spPr>
            <a:xfrm>
              <a:off x="233269" y="3926151"/>
              <a:ext cx="1281205" cy="615553"/>
            </a:xfrm>
            <a:prstGeom prst="rect">
              <a:avLst/>
            </a:prstGeom>
            <a:noFill/>
          </p:spPr>
          <p:txBody>
            <a:bodyPr wrap="square" rtlCol="0" anchor="ctr">
              <a:spAutoFit/>
            </a:bodyPr>
            <a:lstStyle/>
            <a:p>
              <a:pPr algn="ctr"/>
              <a:r>
                <a:rPr lang="en-US" sz="3400"/>
                <a:t>3</a:t>
              </a:r>
            </a:p>
          </p:txBody>
        </p:sp>
        <p:sp>
          <p:nvSpPr>
            <p:cNvPr id="47" name="TextBox 46">
              <a:extLst>
                <a:ext uri="{FF2B5EF4-FFF2-40B4-BE49-F238E27FC236}">
                  <a16:creationId xmlns:a16="http://schemas.microsoft.com/office/drawing/2014/main" id="{DC048579-F4B8-33FE-4B6B-6D76DAA9B707}"/>
                </a:ext>
              </a:extLst>
            </p:cNvPr>
            <p:cNvSpPr txBox="1"/>
            <p:nvPr/>
          </p:nvSpPr>
          <p:spPr>
            <a:xfrm>
              <a:off x="-128587" y="5119940"/>
              <a:ext cx="1281205" cy="615553"/>
            </a:xfrm>
            <a:prstGeom prst="rect">
              <a:avLst/>
            </a:prstGeom>
            <a:noFill/>
          </p:spPr>
          <p:txBody>
            <a:bodyPr wrap="square" rtlCol="0" anchor="ctr">
              <a:spAutoFit/>
            </a:bodyPr>
            <a:lstStyle/>
            <a:p>
              <a:pPr algn="ctr"/>
              <a:r>
                <a:rPr lang="en-US" sz="3400"/>
                <a:t>4</a:t>
              </a:r>
            </a:p>
          </p:txBody>
        </p:sp>
      </p:grpSp>
    </p:spTree>
    <p:extLst>
      <p:ext uri="{BB962C8B-B14F-4D97-AF65-F5344CB8AC3E}">
        <p14:creationId xmlns:p14="http://schemas.microsoft.com/office/powerpoint/2010/main" val="31322485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F7023783-1BA7-4B53-8EDC-B7F22732FC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1B8B7D45-C71F-4FD6-BE9F-31CB246781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05878"/>
            <a:ext cx="12192000" cy="4552121"/>
            <a:chOff x="6096002" y="-9073"/>
            <a:chExt cx="6095998" cy="6867073"/>
          </a:xfrm>
        </p:grpSpPr>
        <p:sp>
          <p:nvSpPr>
            <p:cNvPr id="12" name="Rectangle 11">
              <a:extLst>
                <a:ext uri="{FF2B5EF4-FFF2-40B4-BE49-F238E27FC236}">
                  <a16:creationId xmlns:a16="http://schemas.microsoft.com/office/drawing/2014/main" id="{4F0E55DB-2DD2-4990-952E-AF7499C79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9073"/>
              <a:ext cx="6095998" cy="68670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31DE2E-D7A0-4137-B8A6-3F996F89AD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2" y="-6987"/>
              <a:ext cx="6095998" cy="6864987"/>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BEECA9E-C489-4B62-9103-5A6D60EA2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913"/>
            <a:ext cx="6095996" cy="231879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7F0B88-AC1F-C369-482A-5CAB397B2F74}"/>
              </a:ext>
            </a:extLst>
          </p:cNvPr>
          <p:cNvSpPr>
            <a:spLocks noGrp="1"/>
          </p:cNvSpPr>
          <p:nvPr>
            <p:ph type="title"/>
          </p:nvPr>
        </p:nvSpPr>
        <p:spPr>
          <a:xfrm>
            <a:off x="484552" y="398495"/>
            <a:ext cx="5251230" cy="1601755"/>
          </a:xfrm>
        </p:spPr>
        <p:txBody>
          <a:bodyPr>
            <a:normAutofit/>
          </a:bodyPr>
          <a:lstStyle/>
          <a:p>
            <a:r>
              <a:rPr lang="en-US" sz="4400"/>
              <a:t>Model 1: Simple Recommender</a:t>
            </a:r>
          </a:p>
        </p:txBody>
      </p:sp>
      <p:sp>
        <p:nvSpPr>
          <p:cNvPr id="3" name="Content Placeholder 2">
            <a:extLst>
              <a:ext uri="{FF2B5EF4-FFF2-40B4-BE49-F238E27FC236}">
                <a16:creationId xmlns:a16="http://schemas.microsoft.com/office/drawing/2014/main" id="{E22A6CD6-6387-C967-CDE7-D1EFCC53F4A5}"/>
              </a:ext>
            </a:extLst>
          </p:cNvPr>
          <p:cNvSpPr>
            <a:spLocks noGrp="1"/>
          </p:cNvSpPr>
          <p:nvPr>
            <p:ph idx="1"/>
          </p:nvPr>
        </p:nvSpPr>
        <p:spPr>
          <a:xfrm>
            <a:off x="6210757" y="103285"/>
            <a:ext cx="5858182" cy="2046818"/>
          </a:xfrm>
        </p:spPr>
        <p:txBody>
          <a:bodyPr vert="horz" lIns="91440" tIns="45720" rIns="91440" bIns="45720" rtlCol="0" anchor="t">
            <a:normAutofit fontScale="92500"/>
          </a:bodyPr>
          <a:lstStyle/>
          <a:p>
            <a:r>
              <a:rPr lang="en-US" sz="1800" b="1">
                <a:ea typeface="+mn-lt"/>
                <a:cs typeface="+mn-lt"/>
              </a:rPr>
              <a:t>Summary</a:t>
            </a:r>
            <a:endParaRPr lang="en-US" sz="1800"/>
          </a:p>
          <a:p>
            <a:pPr algn="just"/>
            <a:r>
              <a:rPr lang="en-US" sz="1500">
                <a:solidFill>
                  <a:srgbClr val="0D0D0D"/>
                </a:solidFill>
                <a:ea typeface="+mn-lt"/>
                <a:cs typeface="+mn-lt"/>
              </a:rPr>
              <a:t>The Simple Recommender offers broad movie recommendations based on </a:t>
            </a:r>
            <a:r>
              <a:rPr lang="en-US" sz="1500" b="1">
                <a:solidFill>
                  <a:srgbClr val="0D0D0D"/>
                </a:solidFill>
                <a:ea typeface="+mn-lt"/>
                <a:cs typeface="+mn-lt"/>
              </a:rPr>
              <a:t>overall popularity</a:t>
            </a:r>
            <a:r>
              <a:rPr lang="en-US" sz="1500">
                <a:solidFill>
                  <a:srgbClr val="0D0D0D"/>
                </a:solidFill>
                <a:ea typeface="+mn-lt"/>
                <a:cs typeface="+mn-lt"/>
              </a:rPr>
              <a:t> and critical acclaim, catering to a </a:t>
            </a:r>
            <a:r>
              <a:rPr lang="en-US" sz="1500" b="1">
                <a:solidFill>
                  <a:srgbClr val="0D0D0D"/>
                </a:solidFill>
                <a:ea typeface="+mn-lt"/>
                <a:cs typeface="+mn-lt"/>
              </a:rPr>
              <a:t>general audience's preferences</a:t>
            </a:r>
            <a:r>
              <a:rPr lang="en-US" sz="1500">
                <a:solidFill>
                  <a:srgbClr val="0D0D0D"/>
                </a:solidFill>
                <a:ea typeface="+mn-lt"/>
                <a:cs typeface="+mn-lt"/>
              </a:rPr>
              <a:t>. By sorting movies based on ratings and popularity, users can easily discover top-rated and popular films. Additionally, users can specify a </a:t>
            </a:r>
            <a:r>
              <a:rPr lang="en-US" sz="1500" b="1">
                <a:solidFill>
                  <a:srgbClr val="0D0D0D"/>
                </a:solidFill>
                <a:ea typeface="+mn-lt"/>
                <a:cs typeface="+mn-lt"/>
              </a:rPr>
              <a:t>genre</a:t>
            </a:r>
            <a:r>
              <a:rPr lang="en-US" sz="1500">
                <a:solidFill>
                  <a:srgbClr val="0D0D0D"/>
                </a:solidFill>
                <a:ea typeface="+mn-lt"/>
                <a:cs typeface="+mn-lt"/>
              </a:rPr>
              <a:t> to receive tailored recommendations, enhancing their movie discovery experience.</a:t>
            </a:r>
          </a:p>
        </p:txBody>
      </p:sp>
      <p:sp>
        <p:nvSpPr>
          <p:cNvPr id="5" name="Content Placeholder 2">
            <a:extLst>
              <a:ext uri="{FF2B5EF4-FFF2-40B4-BE49-F238E27FC236}">
                <a16:creationId xmlns:a16="http://schemas.microsoft.com/office/drawing/2014/main" id="{3EB0F2BF-B070-44B4-01AC-23444C1D471D}"/>
              </a:ext>
            </a:extLst>
          </p:cNvPr>
          <p:cNvSpPr txBox="1">
            <a:spLocks/>
          </p:cNvSpPr>
          <p:nvPr/>
        </p:nvSpPr>
        <p:spPr>
          <a:xfrm>
            <a:off x="27672" y="2302199"/>
            <a:ext cx="4312411" cy="4311046"/>
          </a:xfrm>
          <a:prstGeom prst="rect">
            <a:avLst/>
          </a:prstGeom>
        </p:spPr>
        <p:txBody>
          <a:bodyPr vert="horz" lIns="91440" tIns="45720" rIns="91440" bIns="4572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600">
                <a:solidFill>
                  <a:srgbClr val="000000"/>
                </a:solidFill>
                <a:ea typeface="+mn-lt"/>
                <a:cs typeface="+mn-lt"/>
              </a:rPr>
              <a:t>The algorithm utilizes TMDB Ratings and IMDB's weighted rating formula to calculate a weighted rating for each movie, considering factors like the </a:t>
            </a:r>
            <a:r>
              <a:rPr lang="en-US" sz="1600" b="1">
                <a:solidFill>
                  <a:srgbClr val="000000"/>
                </a:solidFill>
                <a:ea typeface="+mn-lt"/>
                <a:cs typeface="+mn-lt"/>
              </a:rPr>
              <a:t>number of votes</a:t>
            </a:r>
            <a:r>
              <a:rPr lang="en-US" sz="1600">
                <a:solidFill>
                  <a:srgbClr val="000000"/>
                </a:solidFill>
                <a:ea typeface="+mn-lt"/>
                <a:cs typeface="+mn-lt"/>
              </a:rPr>
              <a:t> and </a:t>
            </a:r>
            <a:r>
              <a:rPr lang="en-US" sz="1600" b="1">
                <a:solidFill>
                  <a:srgbClr val="000000"/>
                </a:solidFill>
                <a:ea typeface="+mn-lt"/>
                <a:cs typeface="+mn-lt"/>
              </a:rPr>
              <a:t>average rating</a:t>
            </a:r>
            <a:r>
              <a:rPr lang="en-US" sz="1600">
                <a:solidFill>
                  <a:srgbClr val="000000"/>
                </a:solidFill>
                <a:ea typeface="+mn-lt"/>
                <a:cs typeface="+mn-lt"/>
              </a:rPr>
              <a:t>. By determining the minimum votes required for inclusion in the chart and filtering movies accordingly, the recommender ensures that only highly rated and popular films are showcased in the Top Movies Chart. This approach provides valuable insights into trending and acclaimed movies, empowering users to make informed movie choices based on their preferences and interests.</a:t>
            </a:r>
            <a:endParaRPr lang="en-US" sz="1600"/>
          </a:p>
        </p:txBody>
      </p:sp>
      <p:pic>
        <p:nvPicPr>
          <p:cNvPr id="9" name="Picture 8" descr="A screenshot of a computer&#10;&#10;Description automatically generated">
            <a:extLst>
              <a:ext uri="{FF2B5EF4-FFF2-40B4-BE49-F238E27FC236}">
                <a16:creationId xmlns:a16="http://schemas.microsoft.com/office/drawing/2014/main" id="{7945CD50-682E-03BC-990B-7FD565A2CDCA}"/>
              </a:ext>
            </a:extLst>
          </p:cNvPr>
          <p:cNvPicPr>
            <a:picLocks noChangeAspect="1"/>
          </p:cNvPicPr>
          <p:nvPr/>
        </p:nvPicPr>
        <p:blipFill>
          <a:blip r:embed="rId2"/>
          <a:stretch>
            <a:fillRect/>
          </a:stretch>
        </p:blipFill>
        <p:spPr>
          <a:xfrm>
            <a:off x="4338637" y="2907166"/>
            <a:ext cx="7858125" cy="3166383"/>
          </a:xfrm>
          <a:prstGeom prst="rect">
            <a:avLst/>
          </a:prstGeom>
        </p:spPr>
      </p:pic>
    </p:spTree>
    <p:extLst>
      <p:ext uri="{BB962C8B-B14F-4D97-AF65-F5344CB8AC3E}">
        <p14:creationId xmlns:p14="http://schemas.microsoft.com/office/powerpoint/2010/main" val="1127182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E7FF-3A60-6B7E-21AE-96EF346433EC}"/>
              </a:ext>
            </a:extLst>
          </p:cNvPr>
          <p:cNvSpPr>
            <a:spLocks noGrp="1"/>
          </p:cNvSpPr>
          <p:nvPr>
            <p:ph type="title"/>
          </p:nvPr>
        </p:nvSpPr>
        <p:spPr>
          <a:xfrm>
            <a:off x="484552" y="365125"/>
            <a:ext cx="10869248" cy="1045256"/>
          </a:xfrm>
        </p:spPr>
        <p:txBody>
          <a:bodyPr/>
          <a:lstStyle/>
          <a:p>
            <a:r>
              <a:rPr lang="en-US"/>
              <a:t>Top 5 Romance Movies</a:t>
            </a:r>
          </a:p>
        </p:txBody>
      </p:sp>
      <p:pic>
        <p:nvPicPr>
          <p:cNvPr id="5" name="Picture 4" descr="The Dilwale Dulhania Le Jayenge theatrical release poster shows a man in a black leather jacket and blue jeans holding over his shoulders a woman in a red wedding dress. A caption on top reads &quot;Come...Fall in Love&quot;.">
            <a:extLst>
              <a:ext uri="{FF2B5EF4-FFF2-40B4-BE49-F238E27FC236}">
                <a16:creationId xmlns:a16="http://schemas.microsoft.com/office/drawing/2014/main" id="{484B422E-7033-CF37-E8BD-1DB1A4B7EF95}"/>
              </a:ext>
            </a:extLst>
          </p:cNvPr>
          <p:cNvPicPr>
            <a:picLocks noChangeAspect="1"/>
          </p:cNvPicPr>
          <p:nvPr/>
        </p:nvPicPr>
        <p:blipFill>
          <a:blip r:embed="rId2"/>
          <a:stretch>
            <a:fillRect/>
          </a:stretch>
        </p:blipFill>
        <p:spPr>
          <a:xfrm>
            <a:off x="9503908" y="78240"/>
            <a:ext cx="2524125" cy="3457575"/>
          </a:xfrm>
          <a:prstGeom prst="rect">
            <a:avLst/>
          </a:prstGeom>
        </p:spPr>
      </p:pic>
      <p:pic>
        <p:nvPicPr>
          <p:cNvPr id="6" name="Picture 5" descr="Forrest Gump | Rotten Tomatoes">
            <a:extLst>
              <a:ext uri="{FF2B5EF4-FFF2-40B4-BE49-F238E27FC236}">
                <a16:creationId xmlns:a16="http://schemas.microsoft.com/office/drawing/2014/main" id="{47697F8F-CE8B-E1D2-9C1D-2DA0900D3620}"/>
              </a:ext>
            </a:extLst>
          </p:cNvPr>
          <p:cNvPicPr>
            <a:picLocks noChangeAspect="1"/>
          </p:cNvPicPr>
          <p:nvPr/>
        </p:nvPicPr>
        <p:blipFill>
          <a:blip r:embed="rId3"/>
          <a:stretch>
            <a:fillRect/>
          </a:stretch>
        </p:blipFill>
        <p:spPr>
          <a:xfrm>
            <a:off x="6422571" y="1371600"/>
            <a:ext cx="2743200" cy="3657600"/>
          </a:xfrm>
          <a:prstGeom prst="rect">
            <a:avLst/>
          </a:prstGeom>
        </p:spPr>
      </p:pic>
      <p:pic>
        <p:nvPicPr>
          <p:cNvPr id="9" name="Content Placeholder 8" descr="A screenshot of a cellphone&#10;&#10;Description automatically generated">
            <a:extLst>
              <a:ext uri="{FF2B5EF4-FFF2-40B4-BE49-F238E27FC236}">
                <a16:creationId xmlns:a16="http://schemas.microsoft.com/office/drawing/2014/main" id="{866637EC-B789-D545-6861-88C3571D1DA3}"/>
              </a:ext>
            </a:extLst>
          </p:cNvPr>
          <p:cNvPicPr>
            <a:picLocks noGrp="1" noChangeAspect="1"/>
          </p:cNvPicPr>
          <p:nvPr>
            <p:ph idx="1"/>
          </p:nvPr>
        </p:nvPicPr>
        <p:blipFill>
          <a:blip r:embed="rId4"/>
          <a:stretch>
            <a:fillRect/>
          </a:stretch>
        </p:blipFill>
        <p:spPr>
          <a:xfrm>
            <a:off x="171519" y="2303010"/>
            <a:ext cx="6096000" cy="1447800"/>
          </a:xfrm>
        </p:spPr>
      </p:pic>
      <p:pic>
        <p:nvPicPr>
          <p:cNvPr id="10" name="Picture 9" descr="Your Name. (2016) - IMDb">
            <a:extLst>
              <a:ext uri="{FF2B5EF4-FFF2-40B4-BE49-F238E27FC236}">
                <a16:creationId xmlns:a16="http://schemas.microsoft.com/office/drawing/2014/main" id="{8215122E-FEFD-B256-C472-8BCF75DB4BF7}"/>
              </a:ext>
            </a:extLst>
          </p:cNvPr>
          <p:cNvPicPr>
            <a:picLocks noChangeAspect="1"/>
          </p:cNvPicPr>
          <p:nvPr/>
        </p:nvPicPr>
        <p:blipFill>
          <a:blip r:embed="rId5"/>
          <a:stretch>
            <a:fillRect/>
          </a:stretch>
        </p:blipFill>
        <p:spPr>
          <a:xfrm>
            <a:off x="8817429" y="3025229"/>
            <a:ext cx="2688772" cy="3801114"/>
          </a:xfrm>
          <a:prstGeom prst="rect">
            <a:avLst/>
          </a:prstGeom>
        </p:spPr>
      </p:pic>
      <p:pic>
        <p:nvPicPr>
          <p:cNvPr id="11" name="Picture 10" descr="Paperman (Short 2012) - IMDb">
            <a:extLst>
              <a:ext uri="{FF2B5EF4-FFF2-40B4-BE49-F238E27FC236}">
                <a16:creationId xmlns:a16="http://schemas.microsoft.com/office/drawing/2014/main" id="{96A2E28C-BFC1-BDDD-C117-4F97235E3F05}"/>
              </a:ext>
            </a:extLst>
          </p:cNvPr>
          <p:cNvPicPr>
            <a:picLocks noChangeAspect="1"/>
          </p:cNvPicPr>
          <p:nvPr/>
        </p:nvPicPr>
        <p:blipFill>
          <a:blip r:embed="rId6"/>
          <a:stretch>
            <a:fillRect/>
          </a:stretch>
        </p:blipFill>
        <p:spPr>
          <a:xfrm>
            <a:off x="1719943" y="4312233"/>
            <a:ext cx="3788228" cy="2130620"/>
          </a:xfrm>
          <a:prstGeom prst="rect">
            <a:avLst/>
          </a:prstGeom>
        </p:spPr>
      </p:pic>
      <p:pic>
        <p:nvPicPr>
          <p:cNvPr id="12" name="Picture 11" descr="Sing Street - Movies on Google Play">
            <a:extLst>
              <a:ext uri="{FF2B5EF4-FFF2-40B4-BE49-F238E27FC236}">
                <a16:creationId xmlns:a16="http://schemas.microsoft.com/office/drawing/2014/main" id="{4B61730D-8BE0-0D72-8546-5E4A6A9E3830}"/>
              </a:ext>
            </a:extLst>
          </p:cNvPr>
          <p:cNvPicPr>
            <a:picLocks noChangeAspect="1"/>
          </p:cNvPicPr>
          <p:nvPr/>
        </p:nvPicPr>
        <p:blipFill>
          <a:blip r:embed="rId7"/>
          <a:stretch>
            <a:fillRect/>
          </a:stretch>
        </p:blipFill>
        <p:spPr>
          <a:xfrm>
            <a:off x="5509510" y="3722915"/>
            <a:ext cx="2065607" cy="3102429"/>
          </a:xfrm>
          <a:prstGeom prst="rect">
            <a:avLst/>
          </a:prstGeom>
        </p:spPr>
      </p:pic>
    </p:spTree>
    <p:extLst>
      <p:ext uri="{BB962C8B-B14F-4D97-AF65-F5344CB8AC3E}">
        <p14:creationId xmlns:p14="http://schemas.microsoft.com/office/powerpoint/2010/main" val="3509737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E7FF-3A60-6B7E-21AE-96EF346433EC}"/>
              </a:ext>
            </a:extLst>
          </p:cNvPr>
          <p:cNvSpPr>
            <a:spLocks noGrp="1"/>
          </p:cNvSpPr>
          <p:nvPr>
            <p:ph type="title"/>
          </p:nvPr>
        </p:nvSpPr>
        <p:spPr>
          <a:xfrm>
            <a:off x="484552" y="365125"/>
            <a:ext cx="10869248" cy="1045256"/>
          </a:xfrm>
        </p:spPr>
        <p:txBody>
          <a:bodyPr/>
          <a:lstStyle/>
          <a:p>
            <a:r>
              <a:rPr lang="en-US"/>
              <a:t>Top 5 Horror Movies</a:t>
            </a:r>
          </a:p>
        </p:txBody>
      </p:sp>
      <p:pic>
        <p:nvPicPr>
          <p:cNvPr id="7" name="Content Placeholder 6" descr="A screenshot of a table&#10;&#10;Description automatically generated">
            <a:extLst>
              <a:ext uri="{FF2B5EF4-FFF2-40B4-BE49-F238E27FC236}">
                <a16:creationId xmlns:a16="http://schemas.microsoft.com/office/drawing/2014/main" id="{2444F2A7-6E28-4064-2110-2F18978FF49D}"/>
              </a:ext>
            </a:extLst>
          </p:cNvPr>
          <p:cNvPicPr>
            <a:picLocks noGrp="1" noChangeAspect="1"/>
          </p:cNvPicPr>
          <p:nvPr>
            <p:ph idx="1"/>
          </p:nvPr>
        </p:nvPicPr>
        <p:blipFill>
          <a:blip r:embed="rId2"/>
          <a:stretch>
            <a:fillRect/>
          </a:stretch>
        </p:blipFill>
        <p:spPr>
          <a:xfrm>
            <a:off x="32045" y="2306411"/>
            <a:ext cx="6276975" cy="1343025"/>
          </a:xfrm>
        </p:spPr>
      </p:pic>
      <p:pic>
        <p:nvPicPr>
          <p:cNvPr id="8" name="Picture 7" descr="Split (2016) - IMDb">
            <a:extLst>
              <a:ext uri="{FF2B5EF4-FFF2-40B4-BE49-F238E27FC236}">
                <a16:creationId xmlns:a16="http://schemas.microsoft.com/office/drawing/2014/main" id="{A4C63D59-DB1E-B1D6-1456-A9CA36930830}"/>
              </a:ext>
            </a:extLst>
          </p:cNvPr>
          <p:cNvPicPr>
            <a:picLocks noChangeAspect="1"/>
          </p:cNvPicPr>
          <p:nvPr/>
        </p:nvPicPr>
        <p:blipFill>
          <a:blip r:embed="rId3"/>
          <a:stretch>
            <a:fillRect/>
          </a:stretch>
        </p:blipFill>
        <p:spPr>
          <a:xfrm>
            <a:off x="6781800" y="102482"/>
            <a:ext cx="2481942" cy="3670351"/>
          </a:xfrm>
          <a:prstGeom prst="rect">
            <a:avLst/>
          </a:prstGeom>
        </p:spPr>
      </p:pic>
      <p:pic>
        <p:nvPicPr>
          <p:cNvPr id="13" name="Picture 12" descr="Zombieland (2009) - IMDb">
            <a:extLst>
              <a:ext uri="{FF2B5EF4-FFF2-40B4-BE49-F238E27FC236}">
                <a16:creationId xmlns:a16="http://schemas.microsoft.com/office/drawing/2014/main" id="{323A6F4D-C8DB-911E-7873-C9E4C4FE3744}"/>
              </a:ext>
            </a:extLst>
          </p:cNvPr>
          <p:cNvPicPr>
            <a:picLocks noChangeAspect="1"/>
          </p:cNvPicPr>
          <p:nvPr/>
        </p:nvPicPr>
        <p:blipFill>
          <a:blip r:embed="rId4"/>
          <a:stretch>
            <a:fillRect/>
          </a:stretch>
        </p:blipFill>
        <p:spPr>
          <a:xfrm>
            <a:off x="9263743" y="667904"/>
            <a:ext cx="2743199" cy="3824020"/>
          </a:xfrm>
          <a:prstGeom prst="rect">
            <a:avLst/>
          </a:prstGeom>
        </p:spPr>
      </p:pic>
      <p:pic>
        <p:nvPicPr>
          <p:cNvPr id="14" name="Picture 13" descr="The Conjuring (2013) - IMDb">
            <a:extLst>
              <a:ext uri="{FF2B5EF4-FFF2-40B4-BE49-F238E27FC236}">
                <a16:creationId xmlns:a16="http://schemas.microsoft.com/office/drawing/2014/main" id="{BDC09823-E182-6D96-A2E4-5FF7458CD5A7}"/>
              </a:ext>
            </a:extLst>
          </p:cNvPr>
          <p:cNvPicPr>
            <a:picLocks noChangeAspect="1"/>
          </p:cNvPicPr>
          <p:nvPr/>
        </p:nvPicPr>
        <p:blipFill rotWithShape="1">
          <a:blip r:embed="rId5"/>
          <a:srcRect b="22252"/>
          <a:stretch/>
        </p:blipFill>
        <p:spPr>
          <a:xfrm>
            <a:off x="8665029" y="3693631"/>
            <a:ext cx="2743200" cy="3160074"/>
          </a:xfrm>
          <a:prstGeom prst="rect">
            <a:avLst/>
          </a:prstGeom>
        </p:spPr>
      </p:pic>
      <p:pic>
        <p:nvPicPr>
          <p:cNvPr id="15" name="Picture 14" descr="Get Out (2017) - IMDb">
            <a:extLst>
              <a:ext uri="{FF2B5EF4-FFF2-40B4-BE49-F238E27FC236}">
                <a16:creationId xmlns:a16="http://schemas.microsoft.com/office/drawing/2014/main" id="{C0C2CFF1-3CBA-5563-10DE-75C488CE7B8A}"/>
              </a:ext>
            </a:extLst>
          </p:cNvPr>
          <p:cNvPicPr>
            <a:picLocks noChangeAspect="1"/>
          </p:cNvPicPr>
          <p:nvPr/>
        </p:nvPicPr>
        <p:blipFill>
          <a:blip r:embed="rId6"/>
          <a:stretch>
            <a:fillRect/>
          </a:stretch>
        </p:blipFill>
        <p:spPr>
          <a:xfrm>
            <a:off x="6313714" y="3259339"/>
            <a:ext cx="2405742" cy="3550608"/>
          </a:xfrm>
          <a:prstGeom prst="rect">
            <a:avLst/>
          </a:prstGeom>
        </p:spPr>
      </p:pic>
      <p:pic>
        <p:nvPicPr>
          <p:cNvPr id="16" name="Picture 15" descr="Shaun of the Dead - Wikipedia">
            <a:extLst>
              <a:ext uri="{FF2B5EF4-FFF2-40B4-BE49-F238E27FC236}">
                <a16:creationId xmlns:a16="http://schemas.microsoft.com/office/drawing/2014/main" id="{58342D18-21F4-34EE-4DF4-6553AD4F3B2D}"/>
              </a:ext>
            </a:extLst>
          </p:cNvPr>
          <p:cNvPicPr>
            <a:picLocks noChangeAspect="1"/>
          </p:cNvPicPr>
          <p:nvPr/>
        </p:nvPicPr>
        <p:blipFill>
          <a:blip r:embed="rId7"/>
          <a:stretch>
            <a:fillRect/>
          </a:stretch>
        </p:blipFill>
        <p:spPr>
          <a:xfrm>
            <a:off x="2950028" y="4163786"/>
            <a:ext cx="3450772" cy="2590800"/>
          </a:xfrm>
          <a:prstGeom prst="rect">
            <a:avLst/>
          </a:prstGeom>
        </p:spPr>
      </p:pic>
    </p:spTree>
    <p:extLst>
      <p:ext uri="{BB962C8B-B14F-4D97-AF65-F5344CB8AC3E}">
        <p14:creationId xmlns:p14="http://schemas.microsoft.com/office/powerpoint/2010/main" val="2562298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E7FF-3A60-6B7E-21AE-96EF346433EC}"/>
              </a:ext>
            </a:extLst>
          </p:cNvPr>
          <p:cNvSpPr>
            <a:spLocks noGrp="1"/>
          </p:cNvSpPr>
          <p:nvPr>
            <p:ph type="title"/>
          </p:nvPr>
        </p:nvSpPr>
        <p:spPr>
          <a:xfrm>
            <a:off x="484552" y="365125"/>
            <a:ext cx="10869248" cy="1045256"/>
          </a:xfrm>
        </p:spPr>
        <p:txBody>
          <a:bodyPr/>
          <a:lstStyle/>
          <a:p>
            <a:r>
              <a:rPr lang="en-US"/>
              <a:t>Top 5 Fantasy Movies</a:t>
            </a:r>
          </a:p>
        </p:txBody>
      </p:sp>
      <p:pic>
        <p:nvPicPr>
          <p:cNvPr id="3" name="Picture 2" descr="A screenshot of a graph&#10;&#10;Description automatically generated">
            <a:extLst>
              <a:ext uri="{FF2B5EF4-FFF2-40B4-BE49-F238E27FC236}">
                <a16:creationId xmlns:a16="http://schemas.microsoft.com/office/drawing/2014/main" id="{C98DC246-69DD-71A6-7D72-3ACFA0EB1441}"/>
              </a:ext>
            </a:extLst>
          </p:cNvPr>
          <p:cNvPicPr>
            <a:picLocks noChangeAspect="1"/>
          </p:cNvPicPr>
          <p:nvPr/>
        </p:nvPicPr>
        <p:blipFill>
          <a:blip r:embed="rId2"/>
          <a:stretch>
            <a:fillRect/>
          </a:stretch>
        </p:blipFill>
        <p:spPr>
          <a:xfrm>
            <a:off x="91849" y="2360159"/>
            <a:ext cx="6293304" cy="1332140"/>
          </a:xfrm>
          <a:prstGeom prst="rect">
            <a:avLst/>
          </a:prstGeom>
        </p:spPr>
      </p:pic>
      <p:pic>
        <p:nvPicPr>
          <p:cNvPr id="14" name="Picture 13" descr="The Lord of the Rings: The Fellowship of the Ring | Full Movie | Movies  Anywhere">
            <a:extLst>
              <a:ext uri="{FF2B5EF4-FFF2-40B4-BE49-F238E27FC236}">
                <a16:creationId xmlns:a16="http://schemas.microsoft.com/office/drawing/2014/main" id="{CA6E53D9-ED13-7B53-58EA-EAE83E51C80D}"/>
              </a:ext>
            </a:extLst>
          </p:cNvPr>
          <p:cNvPicPr>
            <a:picLocks noChangeAspect="1"/>
          </p:cNvPicPr>
          <p:nvPr/>
        </p:nvPicPr>
        <p:blipFill rotWithShape="1">
          <a:blip r:embed="rId3"/>
          <a:srcRect t="11609" b="6596"/>
          <a:stretch/>
        </p:blipFill>
        <p:spPr>
          <a:xfrm>
            <a:off x="7184571" y="130629"/>
            <a:ext cx="2743200" cy="3365673"/>
          </a:xfrm>
          <a:prstGeom prst="rect">
            <a:avLst/>
          </a:prstGeom>
        </p:spPr>
      </p:pic>
      <p:pic>
        <p:nvPicPr>
          <p:cNvPr id="16" name="Picture 15" descr="The Lord of the Rings: The Two Towers (Video Game 2002) - IMDb">
            <a:extLst>
              <a:ext uri="{FF2B5EF4-FFF2-40B4-BE49-F238E27FC236}">
                <a16:creationId xmlns:a16="http://schemas.microsoft.com/office/drawing/2014/main" id="{5E47EC11-4011-FF6D-2328-EFACDF72BA82}"/>
              </a:ext>
            </a:extLst>
          </p:cNvPr>
          <p:cNvPicPr>
            <a:picLocks noChangeAspect="1"/>
          </p:cNvPicPr>
          <p:nvPr/>
        </p:nvPicPr>
        <p:blipFill>
          <a:blip r:embed="rId4"/>
          <a:stretch>
            <a:fillRect/>
          </a:stretch>
        </p:blipFill>
        <p:spPr>
          <a:xfrm>
            <a:off x="6574971" y="2035628"/>
            <a:ext cx="2220686" cy="3309258"/>
          </a:xfrm>
          <a:prstGeom prst="rect">
            <a:avLst/>
          </a:prstGeom>
        </p:spPr>
      </p:pic>
      <p:pic>
        <p:nvPicPr>
          <p:cNvPr id="15" name="Picture 14" descr="Prime Video: The Lord of the Rings: The Return of the King">
            <a:extLst>
              <a:ext uri="{FF2B5EF4-FFF2-40B4-BE49-F238E27FC236}">
                <a16:creationId xmlns:a16="http://schemas.microsoft.com/office/drawing/2014/main" id="{6085569E-5187-394C-74BA-D1AFD508AA49}"/>
              </a:ext>
            </a:extLst>
          </p:cNvPr>
          <p:cNvPicPr>
            <a:picLocks noChangeAspect="1"/>
          </p:cNvPicPr>
          <p:nvPr/>
        </p:nvPicPr>
        <p:blipFill>
          <a:blip r:embed="rId5"/>
          <a:stretch>
            <a:fillRect/>
          </a:stretch>
        </p:blipFill>
        <p:spPr>
          <a:xfrm>
            <a:off x="8425544" y="4083503"/>
            <a:ext cx="3690257" cy="2076450"/>
          </a:xfrm>
          <a:prstGeom prst="rect">
            <a:avLst/>
          </a:prstGeom>
        </p:spPr>
      </p:pic>
      <p:pic>
        <p:nvPicPr>
          <p:cNvPr id="17" name="Picture 16" descr="The Green Mile: 9780671041786: King, Stephen: Books - Amazon.com">
            <a:extLst>
              <a:ext uri="{FF2B5EF4-FFF2-40B4-BE49-F238E27FC236}">
                <a16:creationId xmlns:a16="http://schemas.microsoft.com/office/drawing/2014/main" id="{49958419-DDAB-5CC5-0B5A-6C6A1C311831}"/>
              </a:ext>
            </a:extLst>
          </p:cNvPr>
          <p:cNvPicPr>
            <a:picLocks noChangeAspect="1"/>
          </p:cNvPicPr>
          <p:nvPr/>
        </p:nvPicPr>
        <p:blipFill>
          <a:blip r:embed="rId6"/>
          <a:stretch>
            <a:fillRect/>
          </a:stretch>
        </p:blipFill>
        <p:spPr>
          <a:xfrm>
            <a:off x="9578329" y="0"/>
            <a:ext cx="2505913" cy="4114800"/>
          </a:xfrm>
          <a:prstGeom prst="rect">
            <a:avLst/>
          </a:prstGeom>
        </p:spPr>
      </p:pic>
      <p:pic>
        <p:nvPicPr>
          <p:cNvPr id="18" name="Picture 17" descr="Spirited Away' is a classic anime for everyone | News, Sports, Jobs - The  Express">
            <a:extLst>
              <a:ext uri="{FF2B5EF4-FFF2-40B4-BE49-F238E27FC236}">
                <a16:creationId xmlns:a16="http://schemas.microsoft.com/office/drawing/2014/main" id="{55011551-87C4-FBD8-6789-527D33A13A11}"/>
              </a:ext>
            </a:extLst>
          </p:cNvPr>
          <p:cNvPicPr>
            <a:picLocks noChangeAspect="1"/>
          </p:cNvPicPr>
          <p:nvPr/>
        </p:nvPicPr>
        <p:blipFill>
          <a:blip r:embed="rId7"/>
          <a:stretch>
            <a:fillRect/>
          </a:stretch>
        </p:blipFill>
        <p:spPr>
          <a:xfrm>
            <a:off x="4910817" y="3690258"/>
            <a:ext cx="2076451" cy="3113314"/>
          </a:xfrm>
          <a:prstGeom prst="rect">
            <a:avLst/>
          </a:prstGeom>
        </p:spPr>
      </p:pic>
    </p:spTree>
    <p:extLst>
      <p:ext uri="{BB962C8B-B14F-4D97-AF65-F5344CB8AC3E}">
        <p14:creationId xmlns:p14="http://schemas.microsoft.com/office/powerpoint/2010/main" val="294122773"/>
      </p:ext>
    </p:extLst>
  </p:cSld>
  <p:clrMapOvr>
    <a:masterClrMapping/>
  </p:clrMapOvr>
</p:sld>
</file>

<file path=ppt/theme/theme1.xml><?xml version="1.0" encoding="utf-8"?>
<a:theme xmlns:a="http://schemas.openxmlformats.org/drawingml/2006/main" name="MatrixVTI">
  <a:themeElements>
    <a:clrScheme name="AnalogousFromDarkSeed_2SEEDS">
      <a:dk1>
        <a:srgbClr val="000000"/>
      </a:dk1>
      <a:lt1>
        <a:srgbClr val="FFFFFF"/>
      </a:lt1>
      <a:dk2>
        <a:srgbClr val="1D1F38"/>
      </a:dk2>
      <a:lt2>
        <a:srgbClr val="E8E7E2"/>
      </a:lt2>
      <a:accent1>
        <a:srgbClr val="3B46B1"/>
      </a:accent1>
      <a:accent2>
        <a:srgbClr val="4D89C3"/>
      </a:accent2>
      <a:accent3>
        <a:srgbClr val="734DC3"/>
      </a:accent3>
      <a:accent4>
        <a:srgbClr val="B13BB0"/>
      </a:accent4>
      <a:accent5>
        <a:srgbClr val="C34D91"/>
      </a:accent5>
      <a:accent6>
        <a:srgbClr val="B13B4E"/>
      </a:accent6>
      <a:hlink>
        <a:srgbClr val="BF3F8B"/>
      </a:hlink>
      <a:folHlink>
        <a:srgbClr val="7F7F7F"/>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27</Slides>
  <Notes>0</Notes>
  <HiddenSlides>0</HiddenSlide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MatrixVTI</vt:lpstr>
      <vt:lpstr>Movie Recommender System</vt:lpstr>
      <vt:lpstr>Objective:</vt:lpstr>
      <vt:lpstr>Background:</vt:lpstr>
      <vt:lpstr>Recommender System Framework</vt:lpstr>
      <vt:lpstr>PowerPoint Presentation</vt:lpstr>
      <vt:lpstr>Model 1: Simple Recommender</vt:lpstr>
      <vt:lpstr>Top 5 Romance Movies</vt:lpstr>
      <vt:lpstr>Top 5 Horror Movies</vt:lpstr>
      <vt:lpstr>Top 5 Fantasy Movies</vt:lpstr>
      <vt:lpstr>Model 2: Movie Description-Based Recommender</vt:lpstr>
      <vt:lpstr>Avatar Movie</vt:lpstr>
      <vt:lpstr>Top 3 Movies Recommended after watching Avatar (Based on Description)</vt:lpstr>
      <vt:lpstr>Top 3 Movies Recommended after watching Avatar (Based on Description)</vt:lpstr>
      <vt:lpstr>Top 3 Movies Recommended after watching Avatar (Based on Description)</vt:lpstr>
      <vt:lpstr>Model 3: Metadata-Based Recommender</vt:lpstr>
      <vt:lpstr>The Dark Knight Movie</vt:lpstr>
      <vt:lpstr>Top 3 Movies Recommended after watching The Dark Knight (Metadata)</vt:lpstr>
      <vt:lpstr>Top 3 Movies Recommended after watching The Dark Knight (Metadata)</vt:lpstr>
      <vt:lpstr>Top 3 Movies Recommended after watching The Dark Knight (Metadata)</vt:lpstr>
      <vt:lpstr>Model 4: Enhanced Recommender Incorporating Popularity and Ratings</vt:lpstr>
      <vt:lpstr>Top 10 Movies Recommended after watching The Dark Knight (Enhanced)</vt:lpstr>
      <vt:lpstr>Top 10 Movies Recommended after watching Avatar (Enhanced)</vt:lpstr>
      <vt:lpstr>Summary:</vt:lpstr>
      <vt:lpstr>Relevance of Study to AI and Business</vt:lpstr>
      <vt:lpstr>Recommendations:</vt:lpstr>
      <vt:lpstr>Suggestions for System Enhancement</vt:lpstr>
      <vt:lpstr>Up Next: The King's Indian  Featuring: Denver Magtibay  Director: Tae Hwan Kim  Producer: Rachit Garg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Kim, Tae Hwan S. (REPH-MNL)</dc:creator>
  <cp:revision>47</cp:revision>
  <dcterms:created xsi:type="dcterms:W3CDTF">2024-01-27T04:26:26Z</dcterms:created>
  <dcterms:modified xsi:type="dcterms:W3CDTF">2024-03-09T06:17:29Z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49ac42a-3eb4-4074-b885-aea26bd6241e_Enabled">
    <vt:lpwstr>true</vt:lpwstr>
  </property>
  <property fmtid="{D5CDD505-2E9C-101B-9397-08002B2CF9AE}" pid="3" name="MSIP_Label_549ac42a-3eb4-4074-b885-aea26bd6241e_SetDate">
    <vt:lpwstr>2024-01-27T12:58:25Z</vt:lpwstr>
  </property>
  <property fmtid="{D5CDD505-2E9C-101B-9397-08002B2CF9AE}" pid="4" name="MSIP_Label_549ac42a-3eb4-4074-b885-aea26bd6241e_Method">
    <vt:lpwstr>Standard</vt:lpwstr>
  </property>
  <property fmtid="{D5CDD505-2E9C-101B-9397-08002B2CF9AE}" pid="5" name="MSIP_Label_549ac42a-3eb4-4074-b885-aea26bd6241e_Name">
    <vt:lpwstr>General Business</vt:lpwstr>
  </property>
  <property fmtid="{D5CDD505-2E9C-101B-9397-08002B2CF9AE}" pid="6" name="MSIP_Label_549ac42a-3eb4-4074-b885-aea26bd6241e_SiteId">
    <vt:lpwstr>9274ee3f-9425-4109-a27f-9fb15c10675d</vt:lpwstr>
  </property>
  <property fmtid="{D5CDD505-2E9C-101B-9397-08002B2CF9AE}" pid="7" name="MSIP_Label_549ac42a-3eb4-4074-b885-aea26bd6241e_ActionId">
    <vt:lpwstr>91ea1e62-8677-4074-8034-f93a73c1fa89</vt:lpwstr>
  </property>
  <property fmtid="{D5CDD505-2E9C-101B-9397-08002B2CF9AE}" pid="8" name="MSIP_Label_549ac42a-3eb4-4074-b885-aea26bd6241e_ContentBits">
    <vt:lpwstr>0</vt:lpwstr>
  </property>
</Properties>
</file>